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60"/>
  </p:notesMasterIdLst>
  <p:sldIdLst>
    <p:sldId id="256" r:id="rId2"/>
    <p:sldId id="257" r:id="rId3"/>
    <p:sldId id="259" r:id="rId4"/>
    <p:sldId id="327" r:id="rId5"/>
    <p:sldId id="258" r:id="rId6"/>
    <p:sldId id="311" r:id="rId7"/>
    <p:sldId id="334" r:id="rId8"/>
    <p:sldId id="260" r:id="rId9"/>
    <p:sldId id="335" r:id="rId10"/>
    <p:sldId id="336" r:id="rId11"/>
    <p:sldId id="337" r:id="rId12"/>
    <p:sldId id="339" r:id="rId13"/>
    <p:sldId id="342" r:id="rId14"/>
    <p:sldId id="341" r:id="rId15"/>
    <p:sldId id="371" r:id="rId16"/>
    <p:sldId id="340" r:id="rId17"/>
    <p:sldId id="263" r:id="rId18"/>
    <p:sldId id="343" r:id="rId19"/>
    <p:sldId id="344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45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46" r:id="rId40"/>
    <p:sldId id="365" r:id="rId41"/>
    <p:sldId id="366" r:id="rId42"/>
    <p:sldId id="367" r:id="rId43"/>
    <p:sldId id="368" r:id="rId44"/>
    <p:sldId id="369" r:id="rId45"/>
    <p:sldId id="373" r:id="rId46"/>
    <p:sldId id="370" r:id="rId47"/>
    <p:sldId id="266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74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rter One" panose="020B0604020202020204" charset="0"/>
      <p:regular r:id="rId65"/>
    </p:embeddedFont>
    <p:embeddedFont>
      <p:font typeface="Livvic" pitchFamily="2" charset="0"/>
      <p:regular r:id="rId66"/>
      <p:bold r:id="rId67"/>
      <p:italic r:id="rId68"/>
      <p:boldItalic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bacar dioum" initials="bd" lastIdx="2" clrIdx="0">
    <p:extLst>
      <p:ext uri="{19B8F6BF-5375-455C-9EA6-DF929625EA0E}">
        <p15:presenceInfo xmlns:p15="http://schemas.microsoft.com/office/powerpoint/2012/main" userId="47e44aff13ec9c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6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B69204-31E9-4287-A7AC-E82AF2513341}">
  <a:tblStyle styleId="{28B69204-31E9-4287-A7AC-E82AF25133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/>
    <p:restoredTop sz="85637" autoAdjust="0"/>
  </p:normalViewPr>
  <p:slideViewPr>
    <p:cSldViewPr snapToGrid="0">
      <p:cViewPr varScale="1">
        <p:scale>
          <a:sx n="75" d="100"/>
          <a:sy n="75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9846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7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07d9a1b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07d9a1b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613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07d9a1b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07d9a1b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51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07d9a1b06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07d9a1b06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928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1abd52bd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1abd52bd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290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1abd52bd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1abd52bd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9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1abd52bd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1abd52bd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985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1abd52bd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1abd52bd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371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1abd52bd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1abd52bd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46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07d9a1b06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07d9a1b06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26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68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71b5f3f19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71b5f3f19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25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534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719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97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078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88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092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259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152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622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89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715f35a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715f35a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601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664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421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770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496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111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344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091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5810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139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70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07d9a1b06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07d9a1b06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26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651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9045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42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206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937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5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274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328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919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5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1abd52bd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1abd52bd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9681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116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9933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799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232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0493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796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384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11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1abd52bd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1abd52bd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679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07d9a1b06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07d9a1b06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87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07d9a1b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07d9a1b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849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07d9a1b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07d9a1b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00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5083" y="1629192"/>
            <a:ext cx="3992100" cy="179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 b="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5575" y="4034776"/>
            <a:ext cx="2242500" cy="59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4724400" y="1783184"/>
            <a:ext cx="3699600" cy="176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title" idx="2" hasCustomPrompt="1"/>
          </p:nvPr>
        </p:nvSpPr>
        <p:spPr>
          <a:xfrm>
            <a:off x="4077104" y="376588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290400"/>
            <a:ext cx="77175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18" name="Google Shape;18;p4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164588" y="1726850"/>
            <a:ext cx="29628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164588" y="1334538"/>
            <a:ext cx="29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63988" y="3114988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163988" y="3507300"/>
            <a:ext cx="29640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20000" y="2038625"/>
            <a:ext cx="2857200" cy="16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9" name="Google Shape;39;p7"/>
          <p:cNvGrpSpPr/>
          <p:nvPr/>
        </p:nvGrpSpPr>
        <p:grpSpPr>
          <a:xfrm>
            <a:off x="805575" y="4394071"/>
            <a:ext cx="1198043" cy="210331"/>
            <a:chOff x="1026623" y="2953314"/>
            <a:chExt cx="5688711" cy="1008300"/>
          </a:xfrm>
        </p:grpSpPr>
        <p:sp>
          <p:nvSpPr>
            <p:cNvPr id="40" name="Google Shape;40;p7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9"/>
          <p:cNvGrpSpPr/>
          <p:nvPr/>
        </p:nvGrpSpPr>
        <p:grpSpPr>
          <a:xfrm>
            <a:off x="-245023" y="-91675"/>
            <a:ext cx="4817022" cy="5326850"/>
            <a:chOff x="-245023" y="-94025"/>
            <a:chExt cx="4817022" cy="5326850"/>
          </a:xfrm>
        </p:grpSpPr>
        <p:sp>
          <p:nvSpPr>
            <p:cNvPr id="54" name="Google Shape;54;p9"/>
            <p:cNvSpPr/>
            <p:nvPr/>
          </p:nvSpPr>
          <p:spPr>
            <a:xfrm flipH="1">
              <a:off x="-245023" y="-89325"/>
              <a:ext cx="4817022" cy="5322150"/>
            </a:xfrm>
            <a:custGeom>
              <a:avLst/>
              <a:gdLst/>
              <a:ahLst/>
              <a:cxnLst/>
              <a:rect l="l" t="t" r="r" b="b"/>
              <a:pathLst>
                <a:path w="200772" h="212886" extrusionOk="0">
                  <a:moveTo>
                    <a:pt x="198515" y="0"/>
                  </a:moveTo>
                  <a:lnTo>
                    <a:pt x="20232" y="0"/>
                  </a:lnTo>
                  <a:lnTo>
                    <a:pt x="0" y="212134"/>
                  </a:lnTo>
                  <a:lnTo>
                    <a:pt x="200772" y="2128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" name="Google Shape;55;p9"/>
            <p:cNvSpPr/>
            <p:nvPr/>
          </p:nvSpPr>
          <p:spPr>
            <a:xfrm>
              <a:off x="4162800" y="-94025"/>
              <a:ext cx="261375" cy="2045175"/>
            </a:xfrm>
            <a:custGeom>
              <a:avLst/>
              <a:gdLst/>
              <a:ahLst/>
              <a:cxnLst/>
              <a:rect l="l" t="t" r="r" b="b"/>
              <a:pathLst>
                <a:path w="10455" h="81807" extrusionOk="0">
                  <a:moveTo>
                    <a:pt x="6505" y="81807"/>
                  </a:moveTo>
                  <a:lnTo>
                    <a:pt x="10455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965575" y="1763700"/>
            <a:ext cx="3069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4965575" y="2292800"/>
            <a:ext cx="30699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3"/>
          <p:cNvGrpSpPr/>
          <p:nvPr/>
        </p:nvGrpSpPr>
        <p:grpSpPr>
          <a:xfrm>
            <a:off x="-422592" y="2935225"/>
            <a:ext cx="6279736" cy="2795850"/>
            <a:chOff x="-422592" y="2935225"/>
            <a:chExt cx="6279736" cy="2795850"/>
          </a:xfrm>
        </p:grpSpPr>
        <p:sp>
          <p:nvSpPr>
            <p:cNvPr id="77" name="Google Shape;77;p13"/>
            <p:cNvSpPr/>
            <p:nvPr/>
          </p:nvSpPr>
          <p:spPr>
            <a:xfrm rot="10517393">
              <a:off x="-338139" y="3180080"/>
              <a:ext cx="6058579" cy="2306140"/>
            </a:xfrm>
            <a:custGeom>
              <a:avLst/>
              <a:gdLst/>
              <a:ahLst/>
              <a:cxnLst/>
              <a:rect l="l" t="t" r="r" b="b"/>
              <a:pathLst>
                <a:path w="178155" h="67813" extrusionOk="0">
                  <a:moveTo>
                    <a:pt x="7251" y="0"/>
                  </a:moveTo>
                  <a:lnTo>
                    <a:pt x="178155" y="14559"/>
                  </a:lnTo>
                  <a:lnTo>
                    <a:pt x="174777" y="67813"/>
                  </a:lnTo>
                  <a:lnTo>
                    <a:pt x="0" y="36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8" name="Google Shape;78;p13"/>
            <p:cNvSpPr/>
            <p:nvPr/>
          </p:nvSpPr>
          <p:spPr>
            <a:xfrm rot="10517393">
              <a:off x="5556029" y="4032681"/>
              <a:ext cx="251246" cy="1224945"/>
            </a:xfrm>
            <a:custGeom>
              <a:avLst/>
              <a:gdLst/>
              <a:ahLst/>
              <a:cxnLst/>
              <a:rect l="l" t="t" r="r" b="b"/>
              <a:pathLst>
                <a:path w="7388" h="36020" extrusionOk="0">
                  <a:moveTo>
                    <a:pt x="0" y="36020"/>
                  </a:moveTo>
                  <a:lnTo>
                    <a:pt x="2680" y="98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3867578"/>
            <a:ext cx="7710600" cy="102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2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1411050" y="54000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16700" y="930312"/>
            <a:ext cx="21813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716700" y="1183149"/>
            <a:ext cx="21813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4" hasCustomPrompt="1"/>
          </p:nvPr>
        </p:nvSpPr>
        <p:spPr>
          <a:xfrm>
            <a:off x="4171500" y="1970633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5"/>
          </p:nvPr>
        </p:nvSpPr>
        <p:spPr>
          <a:xfrm>
            <a:off x="347625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347625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7" hasCustomPrompt="1"/>
          </p:nvPr>
        </p:nvSpPr>
        <p:spPr>
          <a:xfrm>
            <a:off x="1411350" y="1970633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71580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71580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3" hasCustomPrompt="1"/>
          </p:nvPr>
        </p:nvSpPr>
        <p:spPr>
          <a:xfrm>
            <a:off x="6940350" y="54000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6245100" y="930312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6246750" y="1183149"/>
            <a:ext cx="21798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6" hasCustomPrompt="1"/>
          </p:nvPr>
        </p:nvSpPr>
        <p:spPr>
          <a:xfrm>
            <a:off x="4171800" y="540000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7"/>
          </p:nvPr>
        </p:nvSpPr>
        <p:spPr>
          <a:xfrm>
            <a:off x="3476250" y="930312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8"/>
          </p:nvPr>
        </p:nvSpPr>
        <p:spPr>
          <a:xfrm>
            <a:off x="3476250" y="1183149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9" hasCustomPrompt="1"/>
          </p:nvPr>
        </p:nvSpPr>
        <p:spPr>
          <a:xfrm>
            <a:off x="6940650" y="1970633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0"/>
          </p:nvPr>
        </p:nvSpPr>
        <p:spPr>
          <a:xfrm>
            <a:off x="624510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21"/>
          </p:nvPr>
        </p:nvSpPr>
        <p:spPr>
          <a:xfrm>
            <a:off x="624510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7230637" y="4394079"/>
            <a:ext cx="1198043" cy="210331"/>
            <a:chOff x="1026623" y="2953314"/>
            <a:chExt cx="5688711" cy="1008300"/>
          </a:xfrm>
        </p:grpSpPr>
        <p:sp>
          <p:nvSpPr>
            <p:cNvPr id="99" name="Google Shape;99;p13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text">
  <p:cSld name="CUSTOM_1">
    <p:bg>
      <p:bgPr>
        <a:solidFill>
          <a:schemeClr val="dk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5413800" y="1633536"/>
            <a:ext cx="25836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5413800" y="1165025"/>
            <a:ext cx="25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5413350" y="3352140"/>
            <a:ext cx="258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3"/>
          </p:nvPr>
        </p:nvSpPr>
        <p:spPr>
          <a:xfrm>
            <a:off x="5413350" y="3820650"/>
            <a:ext cx="25845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20000" y="1773125"/>
            <a:ext cx="3575700" cy="176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 idx="2" hasCustomPrompt="1"/>
          </p:nvPr>
        </p:nvSpPr>
        <p:spPr>
          <a:xfrm>
            <a:off x="3846225" y="408825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80575"/>
            <a:ext cx="77175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4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 rotWithShape="1">
          <a:blip r:embed="rId3">
            <a:alphaModFix/>
          </a:blip>
          <a:srcRect l="11394" t="-210" r="4579" b="209"/>
          <a:stretch/>
        </p:blipFill>
        <p:spPr>
          <a:xfrm rot="138568">
            <a:off x="3813497" y="336886"/>
            <a:ext cx="5628880" cy="4469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3"/>
          <p:cNvGrpSpPr/>
          <p:nvPr/>
        </p:nvGrpSpPr>
        <p:grpSpPr>
          <a:xfrm>
            <a:off x="295607" y="865280"/>
            <a:ext cx="4711051" cy="3412937"/>
            <a:chOff x="3958700" y="1446124"/>
            <a:chExt cx="4125625" cy="2988823"/>
          </a:xfrm>
        </p:grpSpPr>
        <p:sp>
          <p:nvSpPr>
            <p:cNvPr id="301" name="Google Shape;301;p33"/>
            <p:cNvSpPr/>
            <p:nvPr/>
          </p:nvSpPr>
          <p:spPr>
            <a:xfrm>
              <a:off x="3996300" y="1504500"/>
              <a:ext cx="4080950" cy="2849150"/>
            </a:xfrm>
            <a:custGeom>
              <a:avLst/>
              <a:gdLst/>
              <a:ahLst/>
              <a:cxnLst/>
              <a:rect l="l" t="t" r="r" b="b"/>
              <a:pathLst>
                <a:path w="163238" h="113966" extrusionOk="0">
                  <a:moveTo>
                    <a:pt x="16550" y="3761"/>
                  </a:moveTo>
                  <a:lnTo>
                    <a:pt x="152330" y="0"/>
                  </a:lnTo>
                  <a:lnTo>
                    <a:pt x="163238" y="113966"/>
                  </a:lnTo>
                  <a:lnTo>
                    <a:pt x="0" y="84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2" name="Google Shape;302;p33"/>
            <p:cNvSpPr/>
            <p:nvPr/>
          </p:nvSpPr>
          <p:spPr>
            <a:xfrm>
              <a:off x="3958700" y="1904125"/>
              <a:ext cx="332425" cy="1694925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3" name="Google Shape;303;p33"/>
            <p:cNvSpPr/>
            <p:nvPr/>
          </p:nvSpPr>
          <p:spPr>
            <a:xfrm>
              <a:off x="4420426" y="1446124"/>
              <a:ext cx="1256700" cy="108150"/>
            </a:xfrm>
            <a:custGeom>
              <a:avLst/>
              <a:gdLst/>
              <a:ahLst/>
              <a:cxnLst/>
              <a:rect l="l" t="t" r="r" b="b"/>
              <a:pathLst>
                <a:path w="50268" h="4326" extrusionOk="0">
                  <a:moveTo>
                    <a:pt x="50268" y="3369"/>
                  </a:moveTo>
                  <a:lnTo>
                    <a:pt x="0" y="4326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4" name="Google Shape;304;p33"/>
            <p:cNvSpPr/>
            <p:nvPr/>
          </p:nvSpPr>
          <p:spPr>
            <a:xfrm>
              <a:off x="7846500" y="1499800"/>
              <a:ext cx="134400" cy="1403400"/>
            </a:xfrm>
            <a:custGeom>
              <a:avLst/>
              <a:gdLst/>
              <a:ahLst/>
              <a:cxnLst/>
              <a:rect l="l" t="t" r="r" b="b"/>
              <a:pathLst>
                <a:path w="5376" h="56136" extrusionOk="0">
                  <a:moveTo>
                    <a:pt x="5376" y="56136"/>
                  </a:moveTo>
                  <a:lnTo>
                    <a:pt x="0" y="94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5" name="Google Shape;305;p33"/>
            <p:cNvSpPr/>
            <p:nvPr/>
          </p:nvSpPr>
          <p:spPr>
            <a:xfrm>
              <a:off x="7212175" y="4256272"/>
              <a:ext cx="872150" cy="178675"/>
            </a:xfrm>
            <a:custGeom>
              <a:avLst/>
              <a:gdLst/>
              <a:ahLst/>
              <a:cxnLst/>
              <a:rect l="l" t="t" r="r" b="b"/>
              <a:pathLst>
                <a:path w="34886" h="7147" extrusionOk="0">
                  <a:moveTo>
                    <a:pt x="34886" y="5681"/>
                  </a:moveTo>
                  <a:lnTo>
                    <a:pt x="0" y="7147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06" name="Google Shape;306;p33"/>
          <p:cNvSpPr txBox="1">
            <a:spLocks noGrp="1"/>
          </p:cNvSpPr>
          <p:nvPr>
            <p:ph type="ctrTitle"/>
          </p:nvPr>
        </p:nvSpPr>
        <p:spPr>
          <a:xfrm>
            <a:off x="655082" y="1629192"/>
            <a:ext cx="4233475" cy="17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SN" sz="7000" b="0" dirty="0">
                <a:latin typeface="Carter One"/>
                <a:ea typeface="Carter One"/>
                <a:cs typeface="Carter One"/>
                <a:sym typeface="Carter One"/>
              </a:rPr>
              <a:t>Ges</a:t>
            </a:r>
            <a:r>
              <a:rPr lang="fr-SN" dirty="0"/>
              <a:t>tion</a:t>
            </a:r>
            <a:br>
              <a:rPr lang="fr-SN" dirty="0"/>
            </a:br>
            <a:r>
              <a:rPr lang="fr-SN" dirty="0"/>
              <a:t>Hôtelière </a:t>
            </a:r>
            <a:endParaRPr lang="fr-SN" sz="3500" b="0" dirty="0"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7602425" y="270825"/>
            <a:ext cx="1647300" cy="117700"/>
          </a:xfrm>
          <a:custGeom>
            <a:avLst/>
            <a:gdLst/>
            <a:ahLst/>
            <a:cxnLst/>
            <a:rect l="l" t="t" r="r" b="b"/>
            <a:pathLst>
              <a:path w="65892" h="4708" extrusionOk="0">
                <a:moveTo>
                  <a:pt x="0" y="2143"/>
                </a:moveTo>
                <a:lnTo>
                  <a:pt x="65892" y="0"/>
                </a:lnTo>
                <a:lnTo>
                  <a:pt x="65501" y="470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309" name="Google Shape;309;p33"/>
          <p:cNvGrpSpPr/>
          <p:nvPr/>
        </p:nvGrpSpPr>
        <p:grpSpPr>
          <a:xfrm>
            <a:off x="2052125" y="1354896"/>
            <a:ext cx="1198043" cy="210331"/>
            <a:chOff x="1026623" y="2953314"/>
            <a:chExt cx="5688711" cy="1008300"/>
          </a:xfrm>
        </p:grpSpPr>
        <p:sp>
          <p:nvSpPr>
            <p:cNvPr id="310" name="Google Shape;310;p33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24DCCDD-1839-99A5-36B9-3B9E420A9279}"/>
              </a:ext>
            </a:extLst>
          </p:cNvPr>
          <p:cNvSpPr/>
          <p:nvPr/>
        </p:nvSpPr>
        <p:spPr>
          <a:xfrm>
            <a:off x="1150759" y="3221944"/>
            <a:ext cx="2099409" cy="1603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u="sng" dirty="0">
                <a:solidFill>
                  <a:schemeClr val="tx1"/>
                </a:solidFill>
              </a:rPr>
              <a:t>Réalisé par</a:t>
            </a:r>
            <a:r>
              <a:rPr lang="fr-FR" sz="1200" dirty="0">
                <a:solidFill>
                  <a:schemeClr val="tx1"/>
                </a:solidFill>
              </a:rPr>
              <a:t>:</a:t>
            </a: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r>
              <a:rPr lang="fr-SN" sz="1200" dirty="0">
                <a:solidFill>
                  <a:schemeClr val="tx1"/>
                </a:solidFill>
                <a:effectLst/>
              </a:rPr>
              <a:t>Abdoulaye Diarra Ibrahima Ndendé </a:t>
            </a:r>
            <a:r>
              <a:rPr lang="fr-SN" sz="1200" dirty="0">
                <a:solidFill>
                  <a:schemeClr val="tx1"/>
                </a:solidFill>
              </a:rPr>
              <a:t>S</a:t>
            </a:r>
            <a:r>
              <a:rPr lang="fr-SN" sz="1200" dirty="0">
                <a:solidFill>
                  <a:schemeClr val="tx1"/>
                </a:solidFill>
                <a:effectLst/>
              </a:rPr>
              <a:t>ow </a:t>
            </a:r>
          </a:p>
          <a:p>
            <a:r>
              <a:rPr lang="fr-SN" sz="1200" dirty="0">
                <a:solidFill>
                  <a:schemeClr val="tx1"/>
                </a:solidFill>
                <a:effectLst/>
              </a:rPr>
              <a:t>Etiene Diégane</a:t>
            </a:r>
            <a:r>
              <a:rPr lang="fr-SN" sz="1200" dirty="0">
                <a:solidFill>
                  <a:schemeClr val="tx1"/>
                </a:solidFill>
              </a:rPr>
              <a:t> Sène</a:t>
            </a:r>
            <a:endParaRPr lang="fr-SN" sz="1200" dirty="0">
              <a:solidFill>
                <a:schemeClr val="tx1"/>
              </a:solidFill>
              <a:effectLst/>
            </a:endParaRPr>
          </a:p>
          <a:p>
            <a:r>
              <a:rPr lang="fr-SN" sz="1200" dirty="0">
                <a:solidFill>
                  <a:schemeClr val="tx1"/>
                </a:solidFill>
                <a:effectLst/>
              </a:rPr>
              <a:t>Babacar Dioume</a:t>
            </a:r>
          </a:p>
          <a:p>
            <a:pPr algn="ctr"/>
            <a:endParaRPr lang="fr-FR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4739184" y="432990"/>
            <a:ext cx="4137851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Desktop</a:t>
            </a:r>
            <a:endParaRPr dirty="0"/>
          </a:p>
        </p:txBody>
      </p:sp>
      <p:grpSp>
        <p:nvGrpSpPr>
          <p:cNvPr id="364" name="Google Shape;364;p37"/>
          <p:cNvGrpSpPr/>
          <p:nvPr/>
        </p:nvGrpSpPr>
        <p:grpSpPr>
          <a:xfrm>
            <a:off x="550985" y="2505627"/>
            <a:ext cx="2778369" cy="1966759"/>
            <a:chOff x="801691" y="1762843"/>
            <a:chExt cx="2778369" cy="1966759"/>
          </a:xfrm>
        </p:grpSpPr>
        <p:sp>
          <p:nvSpPr>
            <p:cNvPr id="366" name="Google Shape;366;p37"/>
            <p:cNvSpPr/>
            <p:nvPr/>
          </p:nvSpPr>
          <p:spPr>
            <a:xfrm>
              <a:off x="801691" y="2617178"/>
              <a:ext cx="2778369" cy="83920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fr-FR" sz="1600" b="0" dirty="0">
                  <a:ln>
                    <a:noFill/>
                  </a:ln>
                  <a:solidFill>
                    <a:schemeClr val="dk1"/>
                  </a:solidFill>
                  <a:latin typeface="Carter One"/>
                </a:rPr>
                <a:t>III. Les Paramètres de l’environnement matériel </a:t>
              </a:r>
              <a:r>
                <a:rPr lang="fr-FR" sz="1600" dirty="0">
                  <a:solidFill>
                    <a:schemeClr val="dk1"/>
                  </a:solidFill>
                  <a:latin typeface="Carter One"/>
                </a:rPr>
                <a:t>de</a:t>
              </a:r>
              <a:r>
                <a:rPr lang="fr-FR" sz="1600" b="0" dirty="0">
                  <a:ln>
                    <a:noFill/>
                  </a:ln>
                  <a:solidFill>
                    <a:schemeClr val="dk1"/>
                  </a:solidFill>
                  <a:latin typeface="Carter One"/>
                </a:rPr>
                <a:t> test</a:t>
              </a:r>
              <a:endParaRPr sz="1600" b="0" dirty="0">
                <a:ln>
                  <a:noFill/>
                </a:ln>
                <a:solidFill>
                  <a:schemeClr val="dk1"/>
                </a:solidFill>
                <a:latin typeface="Carter One"/>
              </a:endParaRPr>
            </a:p>
          </p:txBody>
        </p:sp>
        <p:grpSp>
          <p:nvGrpSpPr>
            <p:cNvPr id="368" name="Google Shape;368;p37"/>
            <p:cNvGrpSpPr/>
            <p:nvPr/>
          </p:nvGrpSpPr>
          <p:grpSpPr>
            <a:xfrm>
              <a:off x="1257135" y="1762843"/>
              <a:ext cx="1714950" cy="683968"/>
              <a:chOff x="1409535" y="1976497"/>
              <a:chExt cx="1714950" cy="683968"/>
            </a:xfrm>
          </p:grpSpPr>
          <p:grpSp>
            <p:nvGrpSpPr>
              <p:cNvPr id="373" name="Google Shape;373;p37"/>
              <p:cNvGrpSpPr/>
              <p:nvPr/>
            </p:nvGrpSpPr>
            <p:grpSpPr>
              <a:xfrm>
                <a:off x="2831474" y="1979649"/>
                <a:ext cx="293011" cy="172767"/>
                <a:chOff x="-60219125" y="3367325"/>
                <a:chExt cx="175675" cy="103575"/>
              </a:xfrm>
            </p:grpSpPr>
            <p:sp>
              <p:nvSpPr>
                <p:cNvPr id="374" name="Google Shape;374;p37"/>
                <p:cNvSpPr/>
                <p:nvPr/>
              </p:nvSpPr>
              <p:spPr>
                <a:xfrm>
                  <a:off x="-60219125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51" y="0"/>
                      </a:moveTo>
                      <a:cubicBezTo>
                        <a:pt x="935" y="0"/>
                        <a:pt x="815" y="57"/>
                        <a:pt x="725" y="164"/>
                      </a:cubicBezTo>
                      <a:cubicBezTo>
                        <a:pt x="568" y="290"/>
                        <a:pt x="568" y="573"/>
                        <a:pt x="757" y="731"/>
                      </a:cubicBezTo>
                      <a:cubicBezTo>
                        <a:pt x="1103" y="1046"/>
                        <a:pt x="1103" y="1456"/>
                        <a:pt x="757" y="1771"/>
                      </a:cubicBezTo>
                      <a:cubicBezTo>
                        <a:pt x="32" y="2401"/>
                        <a:pt x="1" y="3377"/>
                        <a:pt x="757" y="4039"/>
                      </a:cubicBezTo>
                      <a:cubicBezTo>
                        <a:pt x="828" y="4110"/>
                        <a:pt x="924" y="4143"/>
                        <a:pt x="1023" y="4143"/>
                      </a:cubicBezTo>
                      <a:cubicBezTo>
                        <a:pt x="1144" y="4143"/>
                        <a:pt x="1269" y="4094"/>
                        <a:pt x="1356" y="4007"/>
                      </a:cubicBezTo>
                      <a:cubicBezTo>
                        <a:pt x="1513" y="3850"/>
                        <a:pt x="1513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2017" y="1771"/>
                        <a:pt x="2049" y="762"/>
                        <a:pt x="1292" y="101"/>
                      </a:cubicBezTo>
                      <a:cubicBezTo>
                        <a:pt x="1224" y="33"/>
                        <a:pt x="1139" y="0"/>
                        <a:pt x="10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7"/>
                <p:cNvSpPr/>
                <p:nvPr/>
              </p:nvSpPr>
              <p:spPr>
                <a:xfrm>
                  <a:off x="-60156900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38" y="0"/>
                      </a:moveTo>
                      <a:cubicBezTo>
                        <a:pt x="913" y="0"/>
                        <a:pt x="783" y="57"/>
                        <a:pt x="694" y="164"/>
                      </a:cubicBezTo>
                      <a:cubicBezTo>
                        <a:pt x="536" y="290"/>
                        <a:pt x="536" y="573"/>
                        <a:pt x="757" y="731"/>
                      </a:cubicBezTo>
                      <a:cubicBezTo>
                        <a:pt x="1103" y="1046"/>
                        <a:pt x="1103" y="1456"/>
                        <a:pt x="757" y="1771"/>
                      </a:cubicBezTo>
                      <a:cubicBezTo>
                        <a:pt x="32" y="2401"/>
                        <a:pt x="1" y="3377"/>
                        <a:pt x="757" y="4039"/>
                      </a:cubicBezTo>
                      <a:cubicBezTo>
                        <a:pt x="828" y="4110"/>
                        <a:pt x="918" y="4143"/>
                        <a:pt x="1010" y="4143"/>
                      </a:cubicBezTo>
                      <a:cubicBezTo>
                        <a:pt x="1122" y="4143"/>
                        <a:pt x="1237" y="4094"/>
                        <a:pt x="1324" y="4007"/>
                      </a:cubicBezTo>
                      <a:cubicBezTo>
                        <a:pt x="1481" y="3850"/>
                        <a:pt x="1481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2017" y="1771"/>
                        <a:pt x="2049" y="762"/>
                        <a:pt x="1292" y="101"/>
                      </a:cubicBezTo>
                      <a:cubicBezTo>
                        <a:pt x="1224" y="33"/>
                        <a:pt x="1133" y="0"/>
                        <a:pt x="10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37"/>
                <p:cNvSpPr/>
                <p:nvPr/>
              </p:nvSpPr>
              <p:spPr>
                <a:xfrm>
                  <a:off x="-60094675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38" y="0"/>
                      </a:moveTo>
                      <a:cubicBezTo>
                        <a:pt x="913" y="0"/>
                        <a:pt x="783" y="57"/>
                        <a:pt x="694" y="164"/>
                      </a:cubicBezTo>
                      <a:cubicBezTo>
                        <a:pt x="536" y="290"/>
                        <a:pt x="536" y="573"/>
                        <a:pt x="725" y="731"/>
                      </a:cubicBezTo>
                      <a:cubicBezTo>
                        <a:pt x="1103" y="1046"/>
                        <a:pt x="1103" y="1456"/>
                        <a:pt x="725" y="1771"/>
                      </a:cubicBezTo>
                      <a:cubicBezTo>
                        <a:pt x="32" y="2401"/>
                        <a:pt x="1" y="3377"/>
                        <a:pt x="725" y="4039"/>
                      </a:cubicBezTo>
                      <a:cubicBezTo>
                        <a:pt x="796" y="4110"/>
                        <a:pt x="893" y="4143"/>
                        <a:pt x="992" y="4143"/>
                      </a:cubicBezTo>
                      <a:cubicBezTo>
                        <a:pt x="1113" y="4143"/>
                        <a:pt x="1237" y="4094"/>
                        <a:pt x="1324" y="4007"/>
                      </a:cubicBezTo>
                      <a:cubicBezTo>
                        <a:pt x="1481" y="3850"/>
                        <a:pt x="1481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1985" y="1771"/>
                        <a:pt x="2048" y="762"/>
                        <a:pt x="1292" y="101"/>
                      </a:cubicBezTo>
                      <a:cubicBezTo>
                        <a:pt x="1224" y="33"/>
                        <a:pt x="1133" y="0"/>
                        <a:pt x="10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0" name="Google Shape;380;p37"/>
              <p:cNvSpPr/>
              <p:nvPr/>
            </p:nvSpPr>
            <p:spPr>
              <a:xfrm flipV="1">
                <a:off x="2347113" y="2381473"/>
                <a:ext cx="569759" cy="278992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212" extrusionOk="0">
                    <a:moveTo>
                      <a:pt x="2868" y="1"/>
                    </a:moveTo>
                    <a:lnTo>
                      <a:pt x="1" y="2868"/>
                    </a:lnTo>
                    <a:cubicBezTo>
                      <a:pt x="353" y="3098"/>
                      <a:pt x="757" y="3212"/>
                      <a:pt x="1156" y="3212"/>
                    </a:cubicBezTo>
                    <a:cubicBezTo>
                      <a:pt x="1686" y="3212"/>
                      <a:pt x="2207" y="3011"/>
                      <a:pt x="2584" y="2616"/>
                    </a:cubicBezTo>
                    <a:cubicBezTo>
                      <a:pt x="3309" y="1891"/>
                      <a:pt x="3372" y="851"/>
                      <a:pt x="2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" name="Google Shape;381;p37"/>
              <p:cNvGrpSpPr/>
              <p:nvPr/>
            </p:nvGrpSpPr>
            <p:grpSpPr>
              <a:xfrm>
                <a:off x="1409535" y="1976497"/>
                <a:ext cx="546174" cy="532878"/>
                <a:chOff x="-17170750" y="4058800"/>
                <a:chExt cx="308775" cy="304050"/>
              </a:xfrm>
            </p:grpSpPr>
            <p:sp>
              <p:nvSpPr>
                <p:cNvPr id="382" name="Google Shape;382;p37"/>
                <p:cNvSpPr/>
                <p:nvPr/>
              </p:nvSpPr>
              <p:spPr>
                <a:xfrm>
                  <a:off x="-17041575" y="4058800"/>
                  <a:ext cx="49650" cy="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1994" extrusionOk="0">
                      <a:moveTo>
                        <a:pt x="989" y="1"/>
                      </a:moveTo>
                      <a:cubicBezTo>
                        <a:pt x="859" y="1"/>
                        <a:pt x="725" y="56"/>
                        <a:pt x="662" y="166"/>
                      </a:cubicBezTo>
                      <a:lnTo>
                        <a:pt x="1" y="1521"/>
                      </a:lnTo>
                      <a:lnTo>
                        <a:pt x="32" y="1521"/>
                      </a:lnTo>
                      <a:lnTo>
                        <a:pt x="977" y="1993"/>
                      </a:lnTo>
                      <a:lnTo>
                        <a:pt x="1954" y="1521"/>
                      </a:lnTo>
                      <a:lnTo>
                        <a:pt x="1985" y="1521"/>
                      </a:lnTo>
                      <a:lnTo>
                        <a:pt x="1292" y="166"/>
                      </a:lnTo>
                      <a:cubicBezTo>
                        <a:pt x="1245" y="56"/>
                        <a:pt x="1119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37"/>
                <p:cNvSpPr/>
                <p:nvPr/>
              </p:nvSpPr>
              <p:spPr>
                <a:xfrm>
                  <a:off x="-17041575" y="4312625"/>
                  <a:ext cx="49650" cy="5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2009" extrusionOk="0">
                      <a:moveTo>
                        <a:pt x="977" y="0"/>
                      </a:moveTo>
                      <a:lnTo>
                        <a:pt x="32" y="473"/>
                      </a:lnTo>
                      <a:lnTo>
                        <a:pt x="1" y="473"/>
                      </a:lnTo>
                      <a:lnTo>
                        <a:pt x="662" y="1796"/>
                      </a:lnTo>
                      <a:cubicBezTo>
                        <a:pt x="757" y="1938"/>
                        <a:pt x="891" y="2009"/>
                        <a:pt x="1013" y="2009"/>
                      </a:cubicBezTo>
                      <a:cubicBezTo>
                        <a:pt x="1135" y="2009"/>
                        <a:pt x="1245" y="1938"/>
                        <a:pt x="1292" y="1796"/>
                      </a:cubicBezTo>
                      <a:lnTo>
                        <a:pt x="1985" y="473"/>
                      </a:lnTo>
                      <a:lnTo>
                        <a:pt x="1954" y="47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37"/>
                <p:cNvSpPr/>
                <p:nvPr/>
              </p:nvSpPr>
              <p:spPr>
                <a:xfrm>
                  <a:off x="-17170750" y="4186600"/>
                  <a:ext cx="528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1923" extrusionOk="0">
                      <a:moveTo>
                        <a:pt x="1639" y="0"/>
                      </a:moveTo>
                      <a:lnTo>
                        <a:pt x="284" y="630"/>
                      </a:lnTo>
                      <a:cubicBezTo>
                        <a:pt x="1" y="788"/>
                        <a:pt x="1" y="1135"/>
                        <a:pt x="284" y="1261"/>
                      </a:cubicBezTo>
                      <a:lnTo>
                        <a:pt x="1639" y="1922"/>
                      </a:lnTo>
                      <a:lnTo>
                        <a:pt x="1639" y="1891"/>
                      </a:lnTo>
                      <a:lnTo>
                        <a:pt x="2112" y="946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37"/>
                <p:cNvSpPr/>
                <p:nvPr/>
              </p:nvSpPr>
              <p:spPr>
                <a:xfrm>
                  <a:off x="-16914775" y="4185025"/>
                  <a:ext cx="52800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1986" extrusionOk="0">
                      <a:moveTo>
                        <a:pt x="474" y="0"/>
                      </a:moveTo>
                      <a:lnTo>
                        <a:pt x="474" y="63"/>
                      </a:lnTo>
                      <a:lnTo>
                        <a:pt x="1" y="1009"/>
                      </a:lnTo>
                      <a:lnTo>
                        <a:pt x="474" y="1954"/>
                      </a:lnTo>
                      <a:lnTo>
                        <a:pt x="474" y="1985"/>
                      </a:lnTo>
                      <a:lnTo>
                        <a:pt x="1828" y="1324"/>
                      </a:lnTo>
                      <a:cubicBezTo>
                        <a:pt x="2112" y="1198"/>
                        <a:pt x="2112" y="851"/>
                        <a:pt x="1828" y="693"/>
                      </a:cubicBezTo>
                      <a:lnTo>
                        <a:pt x="47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37"/>
                <p:cNvSpPr/>
                <p:nvPr/>
              </p:nvSpPr>
              <p:spPr>
                <a:xfrm>
                  <a:off x="-17127800" y="4273225"/>
                  <a:ext cx="47650" cy="4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860" extrusionOk="0">
                      <a:moveTo>
                        <a:pt x="551" y="1"/>
                      </a:moveTo>
                      <a:lnTo>
                        <a:pt x="79" y="1419"/>
                      </a:lnTo>
                      <a:cubicBezTo>
                        <a:pt x="0" y="1628"/>
                        <a:pt x="183" y="1859"/>
                        <a:pt x="373" y="1859"/>
                      </a:cubicBezTo>
                      <a:cubicBezTo>
                        <a:pt x="412" y="1859"/>
                        <a:pt x="451" y="1850"/>
                        <a:pt x="488" y="1828"/>
                      </a:cubicBezTo>
                      <a:lnTo>
                        <a:pt x="1906" y="1356"/>
                      </a:lnTo>
                      <a:lnTo>
                        <a:pt x="1906" y="1324"/>
                      </a:lnTo>
                      <a:lnTo>
                        <a:pt x="1591" y="347"/>
                      </a:lnTo>
                      <a:lnTo>
                        <a:pt x="5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37"/>
                <p:cNvSpPr/>
                <p:nvPr/>
              </p:nvSpPr>
              <p:spPr>
                <a:xfrm>
                  <a:off x="-16952575" y="4100775"/>
                  <a:ext cx="47675" cy="4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" h="1890" extrusionOk="0">
                      <a:moveTo>
                        <a:pt x="1544" y="0"/>
                      </a:moveTo>
                      <a:cubicBezTo>
                        <a:pt x="1503" y="0"/>
                        <a:pt x="1461" y="10"/>
                        <a:pt x="1418" y="31"/>
                      </a:cubicBezTo>
                      <a:lnTo>
                        <a:pt x="1" y="503"/>
                      </a:lnTo>
                      <a:lnTo>
                        <a:pt x="1" y="535"/>
                      </a:lnTo>
                      <a:lnTo>
                        <a:pt x="316" y="1543"/>
                      </a:lnTo>
                      <a:lnTo>
                        <a:pt x="1324" y="1890"/>
                      </a:lnTo>
                      <a:lnTo>
                        <a:pt x="1355" y="1890"/>
                      </a:lnTo>
                      <a:lnTo>
                        <a:pt x="1828" y="472"/>
                      </a:lnTo>
                      <a:cubicBezTo>
                        <a:pt x="1907" y="236"/>
                        <a:pt x="1745" y="0"/>
                        <a:pt x="15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7"/>
                <p:cNvSpPr/>
                <p:nvPr/>
              </p:nvSpPr>
              <p:spPr>
                <a:xfrm>
                  <a:off x="-16954150" y="4273225"/>
                  <a:ext cx="49200" cy="4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" h="1912" extrusionOk="0">
                      <a:moveTo>
                        <a:pt x="1387" y="1"/>
                      </a:moveTo>
                      <a:lnTo>
                        <a:pt x="379" y="347"/>
                      </a:lnTo>
                      <a:lnTo>
                        <a:pt x="1" y="1356"/>
                      </a:lnTo>
                      <a:lnTo>
                        <a:pt x="1" y="1419"/>
                      </a:lnTo>
                      <a:lnTo>
                        <a:pt x="1418" y="1891"/>
                      </a:lnTo>
                      <a:cubicBezTo>
                        <a:pt x="1460" y="1905"/>
                        <a:pt x="1501" y="1911"/>
                        <a:pt x="1541" y="1911"/>
                      </a:cubicBezTo>
                      <a:cubicBezTo>
                        <a:pt x="1776" y="1911"/>
                        <a:pt x="1967" y="1692"/>
                        <a:pt x="1860" y="1450"/>
                      </a:cubicBezTo>
                      <a:lnTo>
                        <a:pt x="138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7"/>
                <p:cNvSpPr/>
                <p:nvPr/>
              </p:nvSpPr>
              <p:spPr>
                <a:xfrm>
                  <a:off x="-17128625" y="4101275"/>
                  <a:ext cx="48475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1870" extrusionOk="0">
                      <a:moveTo>
                        <a:pt x="433" y="0"/>
                      </a:moveTo>
                      <a:cubicBezTo>
                        <a:pt x="209" y="0"/>
                        <a:pt x="0" y="201"/>
                        <a:pt x="112" y="452"/>
                      </a:cubicBezTo>
                      <a:lnTo>
                        <a:pt x="584" y="1870"/>
                      </a:lnTo>
                      <a:lnTo>
                        <a:pt x="1592" y="1523"/>
                      </a:lnTo>
                      <a:lnTo>
                        <a:pt x="1939" y="483"/>
                      </a:lnTo>
                      <a:lnTo>
                        <a:pt x="521" y="11"/>
                      </a:lnTo>
                      <a:cubicBezTo>
                        <a:pt x="492" y="4"/>
                        <a:pt x="462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7"/>
                <p:cNvSpPr/>
                <p:nvPr/>
              </p:nvSpPr>
              <p:spPr>
                <a:xfrm>
                  <a:off x="-17043150" y="4183450"/>
                  <a:ext cx="52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040" y="0"/>
                      </a:moveTo>
                      <a:cubicBezTo>
                        <a:pt x="473" y="0"/>
                        <a:pt x="1" y="473"/>
                        <a:pt x="1" y="1072"/>
                      </a:cubicBezTo>
                      <a:cubicBezTo>
                        <a:pt x="1" y="1639"/>
                        <a:pt x="473" y="2111"/>
                        <a:pt x="1040" y="2111"/>
                      </a:cubicBezTo>
                      <a:cubicBezTo>
                        <a:pt x="1639" y="2111"/>
                        <a:pt x="2112" y="1639"/>
                        <a:pt x="2112" y="1072"/>
                      </a:cubicBezTo>
                      <a:cubicBezTo>
                        <a:pt x="2112" y="504"/>
                        <a:pt x="1639" y="0"/>
                        <a:pt x="1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7"/>
                <p:cNvSpPr/>
                <p:nvPr/>
              </p:nvSpPr>
              <p:spPr>
                <a:xfrm>
                  <a:off x="-17070725" y="4111975"/>
                  <a:ext cx="44925" cy="6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19" extrusionOk="0">
                      <a:moveTo>
                        <a:pt x="722" y="0"/>
                      </a:moveTo>
                      <a:cubicBezTo>
                        <a:pt x="663" y="0"/>
                        <a:pt x="600" y="8"/>
                        <a:pt x="537" y="24"/>
                      </a:cubicBezTo>
                      <a:cubicBezTo>
                        <a:pt x="411" y="55"/>
                        <a:pt x="348" y="150"/>
                        <a:pt x="316" y="244"/>
                      </a:cubicBezTo>
                      <a:lnTo>
                        <a:pt x="1" y="1253"/>
                      </a:lnTo>
                      <a:lnTo>
                        <a:pt x="1167" y="2418"/>
                      </a:lnTo>
                      <a:cubicBezTo>
                        <a:pt x="1356" y="2355"/>
                        <a:pt x="1576" y="2229"/>
                        <a:pt x="1797" y="2198"/>
                      </a:cubicBezTo>
                      <a:lnTo>
                        <a:pt x="1797" y="496"/>
                      </a:lnTo>
                      <a:lnTo>
                        <a:pt x="883" y="24"/>
                      </a:lnTo>
                      <a:cubicBezTo>
                        <a:pt x="836" y="8"/>
                        <a:pt x="781" y="0"/>
                        <a:pt x="7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37"/>
                <p:cNvSpPr/>
                <p:nvPr/>
              </p:nvSpPr>
              <p:spPr>
                <a:xfrm>
                  <a:off x="-16979350" y="4156675"/>
                  <a:ext cx="60675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1828" extrusionOk="0">
                      <a:moveTo>
                        <a:pt x="1166" y="0"/>
                      </a:moveTo>
                      <a:lnTo>
                        <a:pt x="1" y="1166"/>
                      </a:lnTo>
                      <a:cubicBezTo>
                        <a:pt x="127" y="1386"/>
                        <a:pt x="190" y="1575"/>
                        <a:pt x="284" y="1827"/>
                      </a:cubicBezTo>
                      <a:lnTo>
                        <a:pt x="1954" y="1827"/>
                      </a:lnTo>
                      <a:lnTo>
                        <a:pt x="2426" y="914"/>
                      </a:lnTo>
                      <a:cubicBezTo>
                        <a:pt x="2426" y="756"/>
                        <a:pt x="2426" y="630"/>
                        <a:pt x="2395" y="567"/>
                      </a:cubicBezTo>
                      <a:cubicBezTo>
                        <a:pt x="2363" y="441"/>
                        <a:pt x="2269" y="347"/>
                        <a:pt x="2174" y="315"/>
                      </a:cubicBezTo>
                      <a:lnTo>
                        <a:pt x="116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37"/>
                <p:cNvSpPr/>
                <p:nvPr/>
              </p:nvSpPr>
              <p:spPr>
                <a:xfrm>
                  <a:off x="-17116400" y="4155875"/>
                  <a:ext cx="630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765" extrusionOk="0">
                      <a:moveTo>
                        <a:pt x="1292" y="1"/>
                      </a:moveTo>
                      <a:lnTo>
                        <a:pt x="316" y="316"/>
                      </a:lnTo>
                      <a:cubicBezTo>
                        <a:pt x="190" y="347"/>
                        <a:pt x="127" y="442"/>
                        <a:pt x="95" y="536"/>
                      </a:cubicBezTo>
                      <a:cubicBezTo>
                        <a:pt x="32" y="662"/>
                        <a:pt x="1" y="788"/>
                        <a:pt x="95" y="851"/>
                      </a:cubicBezTo>
                      <a:lnTo>
                        <a:pt x="568" y="1765"/>
                      </a:lnTo>
                      <a:lnTo>
                        <a:pt x="2238" y="1765"/>
                      </a:lnTo>
                      <a:cubicBezTo>
                        <a:pt x="2301" y="1544"/>
                        <a:pt x="2364" y="1324"/>
                        <a:pt x="2521" y="1135"/>
                      </a:cubicBezTo>
                      <a:lnTo>
                        <a:pt x="12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37"/>
                <p:cNvSpPr/>
                <p:nvPr/>
              </p:nvSpPr>
              <p:spPr>
                <a:xfrm>
                  <a:off x="-17007700" y="4112450"/>
                  <a:ext cx="449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31" extrusionOk="0">
                      <a:moveTo>
                        <a:pt x="1042" y="0"/>
                      </a:moveTo>
                      <a:cubicBezTo>
                        <a:pt x="989" y="0"/>
                        <a:pt x="936" y="10"/>
                        <a:pt x="883" y="36"/>
                      </a:cubicBezTo>
                      <a:lnTo>
                        <a:pt x="0" y="509"/>
                      </a:lnTo>
                      <a:lnTo>
                        <a:pt x="0" y="2179"/>
                      </a:lnTo>
                      <a:cubicBezTo>
                        <a:pt x="221" y="2210"/>
                        <a:pt x="410" y="2273"/>
                        <a:pt x="630" y="2431"/>
                      </a:cubicBezTo>
                      <a:lnTo>
                        <a:pt x="1796" y="1265"/>
                      </a:lnTo>
                      <a:lnTo>
                        <a:pt x="1481" y="288"/>
                      </a:lnTo>
                      <a:cubicBezTo>
                        <a:pt x="1450" y="162"/>
                        <a:pt x="1355" y="68"/>
                        <a:pt x="1261" y="36"/>
                      </a:cubicBezTo>
                      <a:cubicBezTo>
                        <a:pt x="1188" y="18"/>
                        <a:pt x="1115" y="0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37"/>
                <p:cNvSpPr/>
                <p:nvPr/>
              </p:nvSpPr>
              <p:spPr>
                <a:xfrm>
                  <a:off x="-17007700" y="4248025"/>
                  <a:ext cx="44925" cy="6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59" extrusionOk="0">
                      <a:moveTo>
                        <a:pt x="630" y="1"/>
                      </a:moveTo>
                      <a:cubicBezTo>
                        <a:pt x="473" y="95"/>
                        <a:pt x="221" y="221"/>
                        <a:pt x="0" y="253"/>
                      </a:cubicBezTo>
                      <a:lnTo>
                        <a:pt x="0" y="1954"/>
                      </a:lnTo>
                      <a:lnTo>
                        <a:pt x="883" y="2427"/>
                      </a:lnTo>
                      <a:cubicBezTo>
                        <a:pt x="946" y="2458"/>
                        <a:pt x="1009" y="2458"/>
                        <a:pt x="1040" y="2458"/>
                      </a:cubicBezTo>
                      <a:cubicBezTo>
                        <a:pt x="1135" y="2458"/>
                        <a:pt x="1198" y="2427"/>
                        <a:pt x="1261" y="2364"/>
                      </a:cubicBezTo>
                      <a:cubicBezTo>
                        <a:pt x="1324" y="2332"/>
                        <a:pt x="1450" y="2269"/>
                        <a:pt x="1481" y="2175"/>
                      </a:cubicBezTo>
                      <a:lnTo>
                        <a:pt x="1796" y="1198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7"/>
                <p:cNvSpPr/>
                <p:nvPr/>
              </p:nvSpPr>
              <p:spPr>
                <a:xfrm>
                  <a:off x="-16980125" y="4219675"/>
                  <a:ext cx="614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" h="1828" extrusionOk="0">
                      <a:moveTo>
                        <a:pt x="252" y="1"/>
                      </a:moveTo>
                      <a:cubicBezTo>
                        <a:pt x="221" y="253"/>
                        <a:pt x="158" y="442"/>
                        <a:pt x="0" y="631"/>
                      </a:cubicBezTo>
                      <a:lnTo>
                        <a:pt x="1166" y="1828"/>
                      </a:lnTo>
                      <a:lnTo>
                        <a:pt x="2142" y="1513"/>
                      </a:lnTo>
                      <a:cubicBezTo>
                        <a:pt x="2268" y="1450"/>
                        <a:pt x="2363" y="1387"/>
                        <a:pt x="2394" y="1261"/>
                      </a:cubicBezTo>
                      <a:cubicBezTo>
                        <a:pt x="2426" y="1135"/>
                        <a:pt x="2457" y="1009"/>
                        <a:pt x="2394" y="946"/>
                      </a:cubicBezTo>
                      <a:lnTo>
                        <a:pt x="195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7"/>
                <p:cNvSpPr/>
                <p:nvPr/>
              </p:nvSpPr>
              <p:spPr>
                <a:xfrm>
                  <a:off x="-17070725" y="4247250"/>
                  <a:ext cx="44925" cy="6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52" extrusionOk="0">
                      <a:moveTo>
                        <a:pt x="1167" y="0"/>
                      </a:moveTo>
                      <a:lnTo>
                        <a:pt x="1" y="1197"/>
                      </a:lnTo>
                      <a:lnTo>
                        <a:pt x="316" y="2174"/>
                      </a:lnTo>
                      <a:cubicBezTo>
                        <a:pt x="348" y="2300"/>
                        <a:pt x="411" y="2332"/>
                        <a:pt x="505" y="2363"/>
                      </a:cubicBezTo>
                      <a:cubicBezTo>
                        <a:pt x="578" y="2418"/>
                        <a:pt x="641" y="2452"/>
                        <a:pt x="711" y="2452"/>
                      </a:cubicBezTo>
                      <a:cubicBezTo>
                        <a:pt x="762" y="2452"/>
                        <a:pt x="817" y="2434"/>
                        <a:pt x="883" y="2395"/>
                      </a:cubicBezTo>
                      <a:lnTo>
                        <a:pt x="1797" y="1922"/>
                      </a:lnTo>
                      <a:lnTo>
                        <a:pt x="1797" y="284"/>
                      </a:lnTo>
                      <a:cubicBezTo>
                        <a:pt x="1576" y="221"/>
                        <a:pt x="1356" y="158"/>
                        <a:pt x="1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7"/>
                <p:cNvSpPr/>
                <p:nvPr/>
              </p:nvSpPr>
              <p:spPr>
                <a:xfrm>
                  <a:off x="-17115600" y="4218900"/>
                  <a:ext cx="61450" cy="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" h="1796" extrusionOk="0">
                      <a:moveTo>
                        <a:pt x="536" y="0"/>
                      </a:moveTo>
                      <a:lnTo>
                        <a:pt x="536" y="32"/>
                      </a:lnTo>
                      <a:lnTo>
                        <a:pt x="63" y="945"/>
                      </a:lnTo>
                      <a:cubicBezTo>
                        <a:pt x="0" y="1071"/>
                        <a:pt x="0" y="1166"/>
                        <a:pt x="63" y="1260"/>
                      </a:cubicBezTo>
                      <a:cubicBezTo>
                        <a:pt x="95" y="1386"/>
                        <a:pt x="158" y="1449"/>
                        <a:pt x="284" y="1481"/>
                      </a:cubicBezTo>
                      <a:lnTo>
                        <a:pt x="1260" y="1796"/>
                      </a:lnTo>
                      <a:lnTo>
                        <a:pt x="2458" y="630"/>
                      </a:lnTo>
                      <a:cubicBezTo>
                        <a:pt x="2332" y="441"/>
                        <a:pt x="2269" y="221"/>
                        <a:pt x="21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9" name="Google Shape;399;p37"/>
            <p:cNvGrpSpPr/>
            <p:nvPr/>
          </p:nvGrpSpPr>
          <p:grpSpPr>
            <a:xfrm>
              <a:off x="1604962" y="3519271"/>
              <a:ext cx="1198043" cy="210331"/>
              <a:chOff x="1026623" y="2953314"/>
              <a:chExt cx="5688711" cy="1008300"/>
            </a:xfrm>
          </p:grpSpPr>
          <p:sp>
            <p:nvSpPr>
              <p:cNvPr id="400" name="Google Shape;400;p37"/>
              <p:cNvSpPr/>
              <p:nvPr/>
            </p:nvSpPr>
            <p:spPr>
              <a:xfrm>
                <a:off x="1026623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2183600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3340578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4497556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5654534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5" name="Google Shape;405;p37"/>
          <p:cNvSpPr txBox="1">
            <a:spLocks noGrp="1"/>
          </p:cNvSpPr>
          <p:nvPr>
            <p:ph type="subTitle" idx="1"/>
          </p:nvPr>
        </p:nvSpPr>
        <p:spPr>
          <a:xfrm>
            <a:off x="4981341" y="1474434"/>
            <a:ext cx="3459274" cy="3355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SN" dirty="0"/>
              <a:t>Machine : </a:t>
            </a:r>
            <a:r>
              <a:rPr lang="fr-FR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LENOVO IDEAPAD 330</a:t>
            </a:r>
            <a:endParaRPr lang="fr-SN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fr-S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SN" dirty="0"/>
              <a:t>Ram : </a:t>
            </a:r>
            <a:r>
              <a:rPr lang="fr-SN" b="1" dirty="0"/>
              <a:t>8 GB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SN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SN" dirty="0"/>
              <a:t>Processeur : </a:t>
            </a:r>
            <a:r>
              <a:rPr lang="fr-FR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 ® </a:t>
            </a:r>
            <a:r>
              <a:rPr lang="fr-FR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</a:t>
            </a:r>
            <a:r>
              <a:rPr lang="fr-FR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™ i5-7200 CPU @ 2.50 GHz 2.71 GHz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fr-S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SN" dirty="0"/>
              <a:t>Outil de Développement : </a:t>
            </a:r>
            <a:r>
              <a:rPr lang="fr-SN" b="1" dirty="0"/>
              <a:t>Visual Studio Code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SN" dirty="0"/>
          </a:p>
        </p:txBody>
      </p:sp>
      <p:grpSp>
        <p:nvGrpSpPr>
          <p:cNvPr id="2" name="Google Shape;1069;p63">
            <a:extLst>
              <a:ext uri="{FF2B5EF4-FFF2-40B4-BE49-F238E27FC236}">
                <a16:creationId xmlns:a16="http://schemas.microsoft.com/office/drawing/2014/main" id="{0E87EC1C-0ECF-916F-AA2E-1A36E3B9D5AC}"/>
              </a:ext>
            </a:extLst>
          </p:cNvPr>
          <p:cNvGrpSpPr/>
          <p:nvPr/>
        </p:nvGrpSpPr>
        <p:grpSpPr>
          <a:xfrm>
            <a:off x="77721" y="372071"/>
            <a:ext cx="3849933" cy="2745302"/>
            <a:chOff x="1266417" y="1859094"/>
            <a:chExt cx="3849933" cy="2745302"/>
          </a:xfrm>
        </p:grpSpPr>
        <p:sp>
          <p:nvSpPr>
            <p:cNvPr id="3" name="Google Shape;1070;p63">
              <a:extLst>
                <a:ext uri="{FF2B5EF4-FFF2-40B4-BE49-F238E27FC236}">
                  <a16:creationId xmlns:a16="http://schemas.microsoft.com/office/drawing/2014/main" id="{5563B10E-0716-7921-26E5-D62D35C7E20B}"/>
                </a:ext>
              </a:extLst>
            </p:cNvPr>
            <p:cNvSpPr/>
            <p:nvPr/>
          </p:nvSpPr>
          <p:spPr>
            <a:xfrm>
              <a:off x="2873500" y="4080951"/>
              <a:ext cx="635776" cy="462529"/>
            </a:xfrm>
            <a:custGeom>
              <a:avLst/>
              <a:gdLst/>
              <a:ahLst/>
              <a:cxnLst/>
              <a:rect l="l" t="t" r="r" b="b"/>
              <a:pathLst>
                <a:path w="30460" h="16972" extrusionOk="0">
                  <a:moveTo>
                    <a:pt x="3812" y="0"/>
                  </a:moveTo>
                  <a:lnTo>
                    <a:pt x="1" y="16971"/>
                  </a:lnTo>
                  <a:lnTo>
                    <a:pt x="30459" y="16971"/>
                  </a:lnTo>
                  <a:lnTo>
                    <a:pt x="266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1;p63">
              <a:extLst>
                <a:ext uri="{FF2B5EF4-FFF2-40B4-BE49-F238E27FC236}">
                  <a16:creationId xmlns:a16="http://schemas.microsoft.com/office/drawing/2014/main" id="{5C9CD02D-DB10-05BF-FFB7-B3A0FA9095A0}"/>
                </a:ext>
              </a:extLst>
            </p:cNvPr>
            <p:cNvSpPr/>
            <p:nvPr/>
          </p:nvSpPr>
          <p:spPr>
            <a:xfrm>
              <a:off x="1266417" y="1859094"/>
              <a:ext cx="3849933" cy="2330219"/>
            </a:xfrm>
            <a:custGeom>
              <a:avLst/>
              <a:gdLst/>
              <a:ahLst/>
              <a:cxnLst/>
              <a:rect l="l" t="t" r="r" b="b"/>
              <a:pathLst>
                <a:path w="184450" h="111654" extrusionOk="0">
                  <a:moveTo>
                    <a:pt x="5240" y="0"/>
                  </a:moveTo>
                  <a:cubicBezTo>
                    <a:pt x="2352" y="0"/>
                    <a:pt x="0" y="2353"/>
                    <a:pt x="0" y="5241"/>
                  </a:cubicBezTo>
                  <a:lnTo>
                    <a:pt x="0" y="106413"/>
                  </a:lnTo>
                  <a:cubicBezTo>
                    <a:pt x="0" y="109301"/>
                    <a:pt x="2352" y="111653"/>
                    <a:pt x="5240" y="111653"/>
                  </a:cubicBezTo>
                  <a:lnTo>
                    <a:pt x="179210" y="111653"/>
                  </a:lnTo>
                  <a:cubicBezTo>
                    <a:pt x="182098" y="111653"/>
                    <a:pt x="184450" y="109301"/>
                    <a:pt x="184450" y="106413"/>
                  </a:cubicBezTo>
                  <a:lnTo>
                    <a:pt x="184450" y="5241"/>
                  </a:lnTo>
                  <a:cubicBezTo>
                    <a:pt x="184450" y="2353"/>
                    <a:pt x="182098" y="0"/>
                    <a:pt x="179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2;p63">
              <a:extLst>
                <a:ext uri="{FF2B5EF4-FFF2-40B4-BE49-F238E27FC236}">
                  <a16:creationId xmlns:a16="http://schemas.microsoft.com/office/drawing/2014/main" id="{CAF5E1FD-7241-A27E-B416-B57F4DA35054}"/>
                </a:ext>
              </a:extLst>
            </p:cNvPr>
            <p:cNvSpPr/>
            <p:nvPr/>
          </p:nvSpPr>
          <p:spPr>
            <a:xfrm>
              <a:off x="3144462" y="1919993"/>
              <a:ext cx="82050" cy="70436"/>
            </a:xfrm>
            <a:custGeom>
              <a:avLst/>
              <a:gdLst/>
              <a:ahLst/>
              <a:cxnLst/>
              <a:rect l="l" t="t" r="r" b="b"/>
              <a:pathLst>
                <a:path w="3931" h="3375" extrusionOk="0">
                  <a:moveTo>
                    <a:pt x="2233" y="0"/>
                  </a:moveTo>
                  <a:cubicBezTo>
                    <a:pt x="744" y="0"/>
                    <a:pt x="0" y="1816"/>
                    <a:pt x="1042" y="2888"/>
                  </a:cubicBezTo>
                  <a:cubicBezTo>
                    <a:pt x="1387" y="3224"/>
                    <a:pt x="1809" y="3374"/>
                    <a:pt x="2223" y="3374"/>
                  </a:cubicBezTo>
                  <a:cubicBezTo>
                    <a:pt x="3095" y="3374"/>
                    <a:pt x="3930" y="2707"/>
                    <a:pt x="3930" y="1697"/>
                  </a:cubicBezTo>
                  <a:cubicBezTo>
                    <a:pt x="3930" y="774"/>
                    <a:pt x="3186" y="0"/>
                    <a:pt x="2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73;p63">
              <a:extLst>
                <a:ext uri="{FF2B5EF4-FFF2-40B4-BE49-F238E27FC236}">
                  <a16:creationId xmlns:a16="http://schemas.microsoft.com/office/drawing/2014/main" id="{AFFD06CF-3F67-9F03-E59C-C4077B660BE0}"/>
                </a:ext>
              </a:extLst>
            </p:cNvPr>
            <p:cNvSpPr/>
            <p:nvPr/>
          </p:nvSpPr>
          <p:spPr>
            <a:xfrm>
              <a:off x="3135132" y="4037046"/>
              <a:ext cx="112503" cy="112489"/>
            </a:xfrm>
            <a:custGeom>
              <a:avLst/>
              <a:gdLst/>
              <a:ahLst/>
              <a:cxnLst/>
              <a:rect l="l" t="t" r="r" b="b"/>
              <a:pathLst>
                <a:path w="5390" h="5390" extrusionOk="0">
                  <a:moveTo>
                    <a:pt x="2680" y="1"/>
                  </a:moveTo>
                  <a:cubicBezTo>
                    <a:pt x="1221" y="1"/>
                    <a:pt x="0" y="1221"/>
                    <a:pt x="0" y="2680"/>
                  </a:cubicBezTo>
                  <a:cubicBezTo>
                    <a:pt x="0" y="4169"/>
                    <a:pt x="1221" y="5390"/>
                    <a:pt x="2680" y="5390"/>
                  </a:cubicBezTo>
                  <a:cubicBezTo>
                    <a:pt x="4169" y="5390"/>
                    <a:pt x="5390" y="4169"/>
                    <a:pt x="5390" y="2680"/>
                  </a:cubicBezTo>
                  <a:cubicBezTo>
                    <a:pt x="5390" y="1221"/>
                    <a:pt x="4169" y="1"/>
                    <a:pt x="2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4;p63">
              <a:extLst>
                <a:ext uri="{FF2B5EF4-FFF2-40B4-BE49-F238E27FC236}">
                  <a16:creationId xmlns:a16="http://schemas.microsoft.com/office/drawing/2014/main" id="{F9AF91AE-8B1A-EFFD-6D35-690032666146}"/>
                </a:ext>
              </a:extLst>
            </p:cNvPr>
            <p:cNvSpPr/>
            <p:nvPr/>
          </p:nvSpPr>
          <p:spPr>
            <a:xfrm>
              <a:off x="2490672" y="4543477"/>
              <a:ext cx="1401421" cy="60920"/>
            </a:xfrm>
            <a:custGeom>
              <a:avLst/>
              <a:gdLst/>
              <a:ahLst/>
              <a:cxnLst/>
              <a:rect l="l" t="t" r="r" b="b"/>
              <a:pathLst>
                <a:path w="67142" h="2919" extrusionOk="0">
                  <a:moveTo>
                    <a:pt x="1936" y="0"/>
                  </a:moveTo>
                  <a:cubicBezTo>
                    <a:pt x="1" y="0"/>
                    <a:pt x="1" y="2918"/>
                    <a:pt x="1936" y="2918"/>
                  </a:cubicBezTo>
                  <a:lnTo>
                    <a:pt x="65206" y="2918"/>
                  </a:lnTo>
                  <a:cubicBezTo>
                    <a:pt x="67141" y="2918"/>
                    <a:pt x="67141" y="0"/>
                    <a:pt x="65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080;p63">
            <a:extLst>
              <a:ext uri="{FF2B5EF4-FFF2-40B4-BE49-F238E27FC236}">
                <a16:creationId xmlns:a16="http://schemas.microsoft.com/office/drawing/2014/main" id="{710AFE16-F77C-AE95-B369-35FDD9CF04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65" y="547732"/>
            <a:ext cx="3459651" cy="194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8159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4739184" y="432990"/>
            <a:ext cx="3726897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Mobile</a:t>
            </a:r>
            <a:endParaRPr dirty="0"/>
          </a:p>
        </p:txBody>
      </p:sp>
      <p:grpSp>
        <p:nvGrpSpPr>
          <p:cNvPr id="364" name="Google Shape;364;p37"/>
          <p:cNvGrpSpPr/>
          <p:nvPr/>
        </p:nvGrpSpPr>
        <p:grpSpPr>
          <a:xfrm>
            <a:off x="550985" y="2505627"/>
            <a:ext cx="2778369" cy="1966759"/>
            <a:chOff x="801691" y="1762843"/>
            <a:chExt cx="2778369" cy="1966759"/>
          </a:xfrm>
        </p:grpSpPr>
        <p:sp>
          <p:nvSpPr>
            <p:cNvPr id="366" name="Google Shape;366;p37"/>
            <p:cNvSpPr/>
            <p:nvPr/>
          </p:nvSpPr>
          <p:spPr>
            <a:xfrm>
              <a:off x="801691" y="2617178"/>
              <a:ext cx="2778369" cy="83920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fr-FR" sz="1600" b="0" dirty="0">
                  <a:ln>
                    <a:noFill/>
                  </a:ln>
                  <a:solidFill>
                    <a:schemeClr val="dk1"/>
                  </a:solidFill>
                  <a:latin typeface="Carter One"/>
                </a:rPr>
                <a:t>III. Les Paramètres de l’environnement matériel </a:t>
              </a:r>
              <a:r>
                <a:rPr lang="fr-FR" sz="1600" dirty="0">
                  <a:solidFill>
                    <a:schemeClr val="dk1"/>
                  </a:solidFill>
                  <a:latin typeface="Carter One"/>
                </a:rPr>
                <a:t>de</a:t>
              </a:r>
              <a:r>
                <a:rPr lang="fr-FR" sz="1600" b="0" dirty="0">
                  <a:ln>
                    <a:noFill/>
                  </a:ln>
                  <a:solidFill>
                    <a:schemeClr val="dk1"/>
                  </a:solidFill>
                  <a:latin typeface="Carter One"/>
                </a:rPr>
                <a:t> test</a:t>
              </a:r>
              <a:endParaRPr sz="1600" b="0" dirty="0">
                <a:ln>
                  <a:noFill/>
                </a:ln>
                <a:solidFill>
                  <a:schemeClr val="dk1"/>
                </a:solidFill>
                <a:latin typeface="Carter One"/>
              </a:endParaRPr>
            </a:p>
          </p:txBody>
        </p:sp>
        <p:grpSp>
          <p:nvGrpSpPr>
            <p:cNvPr id="368" name="Google Shape;368;p37"/>
            <p:cNvGrpSpPr/>
            <p:nvPr/>
          </p:nvGrpSpPr>
          <p:grpSpPr>
            <a:xfrm>
              <a:off x="1257135" y="1762843"/>
              <a:ext cx="1714950" cy="683968"/>
              <a:chOff x="1409535" y="1976497"/>
              <a:chExt cx="1714950" cy="683968"/>
            </a:xfrm>
          </p:grpSpPr>
          <p:grpSp>
            <p:nvGrpSpPr>
              <p:cNvPr id="373" name="Google Shape;373;p37"/>
              <p:cNvGrpSpPr/>
              <p:nvPr/>
            </p:nvGrpSpPr>
            <p:grpSpPr>
              <a:xfrm>
                <a:off x="2831474" y="1979649"/>
                <a:ext cx="293011" cy="172767"/>
                <a:chOff x="-60219125" y="3367325"/>
                <a:chExt cx="175675" cy="103575"/>
              </a:xfrm>
            </p:grpSpPr>
            <p:sp>
              <p:nvSpPr>
                <p:cNvPr id="374" name="Google Shape;374;p37"/>
                <p:cNvSpPr/>
                <p:nvPr/>
              </p:nvSpPr>
              <p:spPr>
                <a:xfrm>
                  <a:off x="-60219125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51" y="0"/>
                      </a:moveTo>
                      <a:cubicBezTo>
                        <a:pt x="935" y="0"/>
                        <a:pt x="815" y="57"/>
                        <a:pt x="725" y="164"/>
                      </a:cubicBezTo>
                      <a:cubicBezTo>
                        <a:pt x="568" y="290"/>
                        <a:pt x="568" y="573"/>
                        <a:pt x="757" y="731"/>
                      </a:cubicBezTo>
                      <a:cubicBezTo>
                        <a:pt x="1103" y="1046"/>
                        <a:pt x="1103" y="1456"/>
                        <a:pt x="757" y="1771"/>
                      </a:cubicBezTo>
                      <a:cubicBezTo>
                        <a:pt x="32" y="2401"/>
                        <a:pt x="1" y="3377"/>
                        <a:pt x="757" y="4039"/>
                      </a:cubicBezTo>
                      <a:cubicBezTo>
                        <a:pt x="828" y="4110"/>
                        <a:pt x="924" y="4143"/>
                        <a:pt x="1023" y="4143"/>
                      </a:cubicBezTo>
                      <a:cubicBezTo>
                        <a:pt x="1144" y="4143"/>
                        <a:pt x="1269" y="4094"/>
                        <a:pt x="1356" y="4007"/>
                      </a:cubicBezTo>
                      <a:cubicBezTo>
                        <a:pt x="1513" y="3850"/>
                        <a:pt x="1513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2017" y="1771"/>
                        <a:pt x="2049" y="762"/>
                        <a:pt x="1292" y="101"/>
                      </a:cubicBezTo>
                      <a:cubicBezTo>
                        <a:pt x="1224" y="33"/>
                        <a:pt x="1139" y="0"/>
                        <a:pt x="10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7"/>
                <p:cNvSpPr/>
                <p:nvPr/>
              </p:nvSpPr>
              <p:spPr>
                <a:xfrm>
                  <a:off x="-60156900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38" y="0"/>
                      </a:moveTo>
                      <a:cubicBezTo>
                        <a:pt x="913" y="0"/>
                        <a:pt x="783" y="57"/>
                        <a:pt x="694" y="164"/>
                      </a:cubicBezTo>
                      <a:cubicBezTo>
                        <a:pt x="536" y="290"/>
                        <a:pt x="536" y="573"/>
                        <a:pt x="757" y="731"/>
                      </a:cubicBezTo>
                      <a:cubicBezTo>
                        <a:pt x="1103" y="1046"/>
                        <a:pt x="1103" y="1456"/>
                        <a:pt x="757" y="1771"/>
                      </a:cubicBezTo>
                      <a:cubicBezTo>
                        <a:pt x="32" y="2401"/>
                        <a:pt x="1" y="3377"/>
                        <a:pt x="757" y="4039"/>
                      </a:cubicBezTo>
                      <a:cubicBezTo>
                        <a:pt x="828" y="4110"/>
                        <a:pt x="918" y="4143"/>
                        <a:pt x="1010" y="4143"/>
                      </a:cubicBezTo>
                      <a:cubicBezTo>
                        <a:pt x="1122" y="4143"/>
                        <a:pt x="1237" y="4094"/>
                        <a:pt x="1324" y="4007"/>
                      </a:cubicBezTo>
                      <a:cubicBezTo>
                        <a:pt x="1481" y="3850"/>
                        <a:pt x="1481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2017" y="1771"/>
                        <a:pt x="2049" y="762"/>
                        <a:pt x="1292" y="101"/>
                      </a:cubicBezTo>
                      <a:cubicBezTo>
                        <a:pt x="1224" y="33"/>
                        <a:pt x="1133" y="0"/>
                        <a:pt x="10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37"/>
                <p:cNvSpPr/>
                <p:nvPr/>
              </p:nvSpPr>
              <p:spPr>
                <a:xfrm>
                  <a:off x="-60094675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38" y="0"/>
                      </a:moveTo>
                      <a:cubicBezTo>
                        <a:pt x="913" y="0"/>
                        <a:pt x="783" y="57"/>
                        <a:pt x="694" y="164"/>
                      </a:cubicBezTo>
                      <a:cubicBezTo>
                        <a:pt x="536" y="290"/>
                        <a:pt x="536" y="573"/>
                        <a:pt x="725" y="731"/>
                      </a:cubicBezTo>
                      <a:cubicBezTo>
                        <a:pt x="1103" y="1046"/>
                        <a:pt x="1103" y="1456"/>
                        <a:pt x="725" y="1771"/>
                      </a:cubicBezTo>
                      <a:cubicBezTo>
                        <a:pt x="32" y="2401"/>
                        <a:pt x="1" y="3377"/>
                        <a:pt x="725" y="4039"/>
                      </a:cubicBezTo>
                      <a:cubicBezTo>
                        <a:pt x="796" y="4110"/>
                        <a:pt x="893" y="4143"/>
                        <a:pt x="992" y="4143"/>
                      </a:cubicBezTo>
                      <a:cubicBezTo>
                        <a:pt x="1113" y="4143"/>
                        <a:pt x="1237" y="4094"/>
                        <a:pt x="1324" y="4007"/>
                      </a:cubicBezTo>
                      <a:cubicBezTo>
                        <a:pt x="1481" y="3850"/>
                        <a:pt x="1481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1985" y="1771"/>
                        <a:pt x="2048" y="762"/>
                        <a:pt x="1292" y="101"/>
                      </a:cubicBezTo>
                      <a:cubicBezTo>
                        <a:pt x="1224" y="33"/>
                        <a:pt x="1133" y="0"/>
                        <a:pt x="10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0" name="Google Shape;380;p37"/>
              <p:cNvSpPr/>
              <p:nvPr/>
            </p:nvSpPr>
            <p:spPr>
              <a:xfrm flipV="1">
                <a:off x="2347113" y="2381473"/>
                <a:ext cx="569759" cy="278992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212" extrusionOk="0">
                    <a:moveTo>
                      <a:pt x="2868" y="1"/>
                    </a:moveTo>
                    <a:lnTo>
                      <a:pt x="1" y="2868"/>
                    </a:lnTo>
                    <a:cubicBezTo>
                      <a:pt x="353" y="3098"/>
                      <a:pt x="757" y="3212"/>
                      <a:pt x="1156" y="3212"/>
                    </a:cubicBezTo>
                    <a:cubicBezTo>
                      <a:pt x="1686" y="3212"/>
                      <a:pt x="2207" y="3011"/>
                      <a:pt x="2584" y="2616"/>
                    </a:cubicBezTo>
                    <a:cubicBezTo>
                      <a:pt x="3309" y="1891"/>
                      <a:pt x="3372" y="851"/>
                      <a:pt x="2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" name="Google Shape;381;p37"/>
              <p:cNvGrpSpPr/>
              <p:nvPr/>
            </p:nvGrpSpPr>
            <p:grpSpPr>
              <a:xfrm>
                <a:off x="1409535" y="1976497"/>
                <a:ext cx="546174" cy="532878"/>
                <a:chOff x="-17170750" y="4058800"/>
                <a:chExt cx="308775" cy="304050"/>
              </a:xfrm>
            </p:grpSpPr>
            <p:sp>
              <p:nvSpPr>
                <p:cNvPr id="382" name="Google Shape;382;p37"/>
                <p:cNvSpPr/>
                <p:nvPr/>
              </p:nvSpPr>
              <p:spPr>
                <a:xfrm>
                  <a:off x="-17041575" y="4058800"/>
                  <a:ext cx="49650" cy="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1994" extrusionOk="0">
                      <a:moveTo>
                        <a:pt x="989" y="1"/>
                      </a:moveTo>
                      <a:cubicBezTo>
                        <a:pt x="859" y="1"/>
                        <a:pt x="725" y="56"/>
                        <a:pt x="662" y="166"/>
                      </a:cubicBezTo>
                      <a:lnTo>
                        <a:pt x="1" y="1521"/>
                      </a:lnTo>
                      <a:lnTo>
                        <a:pt x="32" y="1521"/>
                      </a:lnTo>
                      <a:lnTo>
                        <a:pt x="977" y="1993"/>
                      </a:lnTo>
                      <a:lnTo>
                        <a:pt x="1954" y="1521"/>
                      </a:lnTo>
                      <a:lnTo>
                        <a:pt x="1985" y="1521"/>
                      </a:lnTo>
                      <a:lnTo>
                        <a:pt x="1292" y="166"/>
                      </a:lnTo>
                      <a:cubicBezTo>
                        <a:pt x="1245" y="56"/>
                        <a:pt x="1119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37"/>
                <p:cNvSpPr/>
                <p:nvPr/>
              </p:nvSpPr>
              <p:spPr>
                <a:xfrm>
                  <a:off x="-17041575" y="4312625"/>
                  <a:ext cx="49650" cy="5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2009" extrusionOk="0">
                      <a:moveTo>
                        <a:pt x="977" y="0"/>
                      </a:moveTo>
                      <a:lnTo>
                        <a:pt x="32" y="473"/>
                      </a:lnTo>
                      <a:lnTo>
                        <a:pt x="1" y="473"/>
                      </a:lnTo>
                      <a:lnTo>
                        <a:pt x="662" y="1796"/>
                      </a:lnTo>
                      <a:cubicBezTo>
                        <a:pt x="757" y="1938"/>
                        <a:pt x="891" y="2009"/>
                        <a:pt x="1013" y="2009"/>
                      </a:cubicBezTo>
                      <a:cubicBezTo>
                        <a:pt x="1135" y="2009"/>
                        <a:pt x="1245" y="1938"/>
                        <a:pt x="1292" y="1796"/>
                      </a:cubicBezTo>
                      <a:lnTo>
                        <a:pt x="1985" y="473"/>
                      </a:lnTo>
                      <a:lnTo>
                        <a:pt x="1954" y="47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37"/>
                <p:cNvSpPr/>
                <p:nvPr/>
              </p:nvSpPr>
              <p:spPr>
                <a:xfrm>
                  <a:off x="-17170750" y="4186600"/>
                  <a:ext cx="528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1923" extrusionOk="0">
                      <a:moveTo>
                        <a:pt x="1639" y="0"/>
                      </a:moveTo>
                      <a:lnTo>
                        <a:pt x="284" y="630"/>
                      </a:lnTo>
                      <a:cubicBezTo>
                        <a:pt x="1" y="788"/>
                        <a:pt x="1" y="1135"/>
                        <a:pt x="284" y="1261"/>
                      </a:cubicBezTo>
                      <a:lnTo>
                        <a:pt x="1639" y="1922"/>
                      </a:lnTo>
                      <a:lnTo>
                        <a:pt x="1639" y="1891"/>
                      </a:lnTo>
                      <a:lnTo>
                        <a:pt x="2112" y="946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37"/>
                <p:cNvSpPr/>
                <p:nvPr/>
              </p:nvSpPr>
              <p:spPr>
                <a:xfrm>
                  <a:off x="-16914775" y="4185025"/>
                  <a:ext cx="52800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1986" extrusionOk="0">
                      <a:moveTo>
                        <a:pt x="474" y="0"/>
                      </a:moveTo>
                      <a:lnTo>
                        <a:pt x="474" y="63"/>
                      </a:lnTo>
                      <a:lnTo>
                        <a:pt x="1" y="1009"/>
                      </a:lnTo>
                      <a:lnTo>
                        <a:pt x="474" y="1954"/>
                      </a:lnTo>
                      <a:lnTo>
                        <a:pt x="474" y="1985"/>
                      </a:lnTo>
                      <a:lnTo>
                        <a:pt x="1828" y="1324"/>
                      </a:lnTo>
                      <a:cubicBezTo>
                        <a:pt x="2112" y="1198"/>
                        <a:pt x="2112" y="851"/>
                        <a:pt x="1828" y="693"/>
                      </a:cubicBezTo>
                      <a:lnTo>
                        <a:pt x="47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37"/>
                <p:cNvSpPr/>
                <p:nvPr/>
              </p:nvSpPr>
              <p:spPr>
                <a:xfrm>
                  <a:off x="-17127800" y="4273225"/>
                  <a:ext cx="47650" cy="4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860" extrusionOk="0">
                      <a:moveTo>
                        <a:pt x="551" y="1"/>
                      </a:moveTo>
                      <a:lnTo>
                        <a:pt x="79" y="1419"/>
                      </a:lnTo>
                      <a:cubicBezTo>
                        <a:pt x="0" y="1628"/>
                        <a:pt x="183" y="1859"/>
                        <a:pt x="373" y="1859"/>
                      </a:cubicBezTo>
                      <a:cubicBezTo>
                        <a:pt x="412" y="1859"/>
                        <a:pt x="451" y="1850"/>
                        <a:pt x="488" y="1828"/>
                      </a:cubicBezTo>
                      <a:lnTo>
                        <a:pt x="1906" y="1356"/>
                      </a:lnTo>
                      <a:lnTo>
                        <a:pt x="1906" y="1324"/>
                      </a:lnTo>
                      <a:lnTo>
                        <a:pt x="1591" y="347"/>
                      </a:lnTo>
                      <a:lnTo>
                        <a:pt x="5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37"/>
                <p:cNvSpPr/>
                <p:nvPr/>
              </p:nvSpPr>
              <p:spPr>
                <a:xfrm>
                  <a:off x="-16952575" y="4100775"/>
                  <a:ext cx="47675" cy="4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" h="1890" extrusionOk="0">
                      <a:moveTo>
                        <a:pt x="1544" y="0"/>
                      </a:moveTo>
                      <a:cubicBezTo>
                        <a:pt x="1503" y="0"/>
                        <a:pt x="1461" y="10"/>
                        <a:pt x="1418" y="31"/>
                      </a:cubicBezTo>
                      <a:lnTo>
                        <a:pt x="1" y="503"/>
                      </a:lnTo>
                      <a:lnTo>
                        <a:pt x="1" y="535"/>
                      </a:lnTo>
                      <a:lnTo>
                        <a:pt x="316" y="1543"/>
                      </a:lnTo>
                      <a:lnTo>
                        <a:pt x="1324" y="1890"/>
                      </a:lnTo>
                      <a:lnTo>
                        <a:pt x="1355" y="1890"/>
                      </a:lnTo>
                      <a:lnTo>
                        <a:pt x="1828" y="472"/>
                      </a:lnTo>
                      <a:cubicBezTo>
                        <a:pt x="1907" y="236"/>
                        <a:pt x="1745" y="0"/>
                        <a:pt x="15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7"/>
                <p:cNvSpPr/>
                <p:nvPr/>
              </p:nvSpPr>
              <p:spPr>
                <a:xfrm>
                  <a:off x="-16954150" y="4273225"/>
                  <a:ext cx="49200" cy="4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" h="1912" extrusionOk="0">
                      <a:moveTo>
                        <a:pt x="1387" y="1"/>
                      </a:moveTo>
                      <a:lnTo>
                        <a:pt x="379" y="347"/>
                      </a:lnTo>
                      <a:lnTo>
                        <a:pt x="1" y="1356"/>
                      </a:lnTo>
                      <a:lnTo>
                        <a:pt x="1" y="1419"/>
                      </a:lnTo>
                      <a:lnTo>
                        <a:pt x="1418" y="1891"/>
                      </a:lnTo>
                      <a:cubicBezTo>
                        <a:pt x="1460" y="1905"/>
                        <a:pt x="1501" y="1911"/>
                        <a:pt x="1541" y="1911"/>
                      </a:cubicBezTo>
                      <a:cubicBezTo>
                        <a:pt x="1776" y="1911"/>
                        <a:pt x="1967" y="1692"/>
                        <a:pt x="1860" y="1450"/>
                      </a:cubicBezTo>
                      <a:lnTo>
                        <a:pt x="138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7"/>
                <p:cNvSpPr/>
                <p:nvPr/>
              </p:nvSpPr>
              <p:spPr>
                <a:xfrm>
                  <a:off x="-17128625" y="4101275"/>
                  <a:ext cx="48475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1870" extrusionOk="0">
                      <a:moveTo>
                        <a:pt x="433" y="0"/>
                      </a:moveTo>
                      <a:cubicBezTo>
                        <a:pt x="209" y="0"/>
                        <a:pt x="0" y="201"/>
                        <a:pt x="112" y="452"/>
                      </a:cubicBezTo>
                      <a:lnTo>
                        <a:pt x="584" y="1870"/>
                      </a:lnTo>
                      <a:lnTo>
                        <a:pt x="1592" y="1523"/>
                      </a:lnTo>
                      <a:lnTo>
                        <a:pt x="1939" y="483"/>
                      </a:lnTo>
                      <a:lnTo>
                        <a:pt x="521" y="11"/>
                      </a:lnTo>
                      <a:cubicBezTo>
                        <a:pt x="492" y="4"/>
                        <a:pt x="462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7"/>
                <p:cNvSpPr/>
                <p:nvPr/>
              </p:nvSpPr>
              <p:spPr>
                <a:xfrm>
                  <a:off x="-17043150" y="4183450"/>
                  <a:ext cx="52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040" y="0"/>
                      </a:moveTo>
                      <a:cubicBezTo>
                        <a:pt x="473" y="0"/>
                        <a:pt x="1" y="473"/>
                        <a:pt x="1" y="1072"/>
                      </a:cubicBezTo>
                      <a:cubicBezTo>
                        <a:pt x="1" y="1639"/>
                        <a:pt x="473" y="2111"/>
                        <a:pt x="1040" y="2111"/>
                      </a:cubicBezTo>
                      <a:cubicBezTo>
                        <a:pt x="1639" y="2111"/>
                        <a:pt x="2112" y="1639"/>
                        <a:pt x="2112" y="1072"/>
                      </a:cubicBezTo>
                      <a:cubicBezTo>
                        <a:pt x="2112" y="504"/>
                        <a:pt x="1639" y="0"/>
                        <a:pt x="1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7"/>
                <p:cNvSpPr/>
                <p:nvPr/>
              </p:nvSpPr>
              <p:spPr>
                <a:xfrm>
                  <a:off x="-17070725" y="4111975"/>
                  <a:ext cx="44925" cy="6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19" extrusionOk="0">
                      <a:moveTo>
                        <a:pt x="722" y="0"/>
                      </a:moveTo>
                      <a:cubicBezTo>
                        <a:pt x="663" y="0"/>
                        <a:pt x="600" y="8"/>
                        <a:pt x="537" y="24"/>
                      </a:cubicBezTo>
                      <a:cubicBezTo>
                        <a:pt x="411" y="55"/>
                        <a:pt x="348" y="150"/>
                        <a:pt x="316" y="244"/>
                      </a:cubicBezTo>
                      <a:lnTo>
                        <a:pt x="1" y="1253"/>
                      </a:lnTo>
                      <a:lnTo>
                        <a:pt x="1167" y="2418"/>
                      </a:lnTo>
                      <a:cubicBezTo>
                        <a:pt x="1356" y="2355"/>
                        <a:pt x="1576" y="2229"/>
                        <a:pt x="1797" y="2198"/>
                      </a:cubicBezTo>
                      <a:lnTo>
                        <a:pt x="1797" y="496"/>
                      </a:lnTo>
                      <a:lnTo>
                        <a:pt x="883" y="24"/>
                      </a:lnTo>
                      <a:cubicBezTo>
                        <a:pt x="836" y="8"/>
                        <a:pt x="781" y="0"/>
                        <a:pt x="7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37"/>
                <p:cNvSpPr/>
                <p:nvPr/>
              </p:nvSpPr>
              <p:spPr>
                <a:xfrm>
                  <a:off x="-16979350" y="4156675"/>
                  <a:ext cx="60675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1828" extrusionOk="0">
                      <a:moveTo>
                        <a:pt x="1166" y="0"/>
                      </a:moveTo>
                      <a:lnTo>
                        <a:pt x="1" y="1166"/>
                      </a:lnTo>
                      <a:cubicBezTo>
                        <a:pt x="127" y="1386"/>
                        <a:pt x="190" y="1575"/>
                        <a:pt x="284" y="1827"/>
                      </a:cubicBezTo>
                      <a:lnTo>
                        <a:pt x="1954" y="1827"/>
                      </a:lnTo>
                      <a:lnTo>
                        <a:pt x="2426" y="914"/>
                      </a:lnTo>
                      <a:cubicBezTo>
                        <a:pt x="2426" y="756"/>
                        <a:pt x="2426" y="630"/>
                        <a:pt x="2395" y="567"/>
                      </a:cubicBezTo>
                      <a:cubicBezTo>
                        <a:pt x="2363" y="441"/>
                        <a:pt x="2269" y="347"/>
                        <a:pt x="2174" y="315"/>
                      </a:cubicBezTo>
                      <a:lnTo>
                        <a:pt x="116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37"/>
                <p:cNvSpPr/>
                <p:nvPr/>
              </p:nvSpPr>
              <p:spPr>
                <a:xfrm>
                  <a:off x="-17116400" y="4155875"/>
                  <a:ext cx="630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765" extrusionOk="0">
                      <a:moveTo>
                        <a:pt x="1292" y="1"/>
                      </a:moveTo>
                      <a:lnTo>
                        <a:pt x="316" y="316"/>
                      </a:lnTo>
                      <a:cubicBezTo>
                        <a:pt x="190" y="347"/>
                        <a:pt x="127" y="442"/>
                        <a:pt x="95" y="536"/>
                      </a:cubicBezTo>
                      <a:cubicBezTo>
                        <a:pt x="32" y="662"/>
                        <a:pt x="1" y="788"/>
                        <a:pt x="95" y="851"/>
                      </a:cubicBezTo>
                      <a:lnTo>
                        <a:pt x="568" y="1765"/>
                      </a:lnTo>
                      <a:lnTo>
                        <a:pt x="2238" y="1765"/>
                      </a:lnTo>
                      <a:cubicBezTo>
                        <a:pt x="2301" y="1544"/>
                        <a:pt x="2364" y="1324"/>
                        <a:pt x="2521" y="1135"/>
                      </a:cubicBezTo>
                      <a:lnTo>
                        <a:pt x="12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37"/>
                <p:cNvSpPr/>
                <p:nvPr/>
              </p:nvSpPr>
              <p:spPr>
                <a:xfrm>
                  <a:off x="-17007700" y="4112450"/>
                  <a:ext cx="449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31" extrusionOk="0">
                      <a:moveTo>
                        <a:pt x="1042" y="0"/>
                      </a:moveTo>
                      <a:cubicBezTo>
                        <a:pt x="989" y="0"/>
                        <a:pt x="936" y="10"/>
                        <a:pt x="883" y="36"/>
                      </a:cubicBezTo>
                      <a:lnTo>
                        <a:pt x="0" y="509"/>
                      </a:lnTo>
                      <a:lnTo>
                        <a:pt x="0" y="2179"/>
                      </a:lnTo>
                      <a:cubicBezTo>
                        <a:pt x="221" y="2210"/>
                        <a:pt x="410" y="2273"/>
                        <a:pt x="630" y="2431"/>
                      </a:cubicBezTo>
                      <a:lnTo>
                        <a:pt x="1796" y="1265"/>
                      </a:lnTo>
                      <a:lnTo>
                        <a:pt x="1481" y="288"/>
                      </a:lnTo>
                      <a:cubicBezTo>
                        <a:pt x="1450" y="162"/>
                        <a:pt x="1355" y="68"/>
                        <a:pt x="1261" y="36"/>
                      </a:cubicBezTo>
                      <a:cubicBezTo>
                        <a:pt x="1188" y="18"/>
                        <a:pt x="1115" y="0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37"/>
                <p:cNvSpPr/>
                <p:nvPr/>
              </p:nvSpPr>
              <p:spPr>
                <a:xfrm>
                  <a:off x="-17007700" y="4248025"/>
                  <a:ext cx="44925" cy="6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59" extrusionOk="0">
                      <a:moveTo>
                        <a:pt x="630" y="1"/>
                      </a:moveTo>
                      <a:cubicBezTo>
                        <a:pt x="473" y="95"/>
                        <a:pt x="221" y="221"/>
                        <a:pt x="0" y="253"/>
                      </a:cubicBezTo>
                      <a:lnTo>
                        <a:pt x="0" y="1954"/>
                      </a:lnTo>
                      <a:lnTo>
                        <a:pt x="883" y="2427"/>
                      </a:lnTo>
                      <a:cubicBezTo>
                        <a:pt x="946" y="2458"/>
                        <a:pt x="1009" y="2458"/>
                        <a:pt x="1040" y="2458"/>
                      </a:cubicBezTo>
                      <a:cubicBezTo>
                        <a:pt x="1135" y="2458"/>
                        <a:pt x="1198" y="2427"/>
                        <a:pt x="1261" y="2364"/>
                      </a:cubicBezTo>
                      <a:cubicBezTo>
                        <a:pt x="1324" y="2332"/>
                        <a:pt x="1450" y="2269"/>
                        <a:pt x="1481" y="2175"/>
                      </a:cubicBezTo>
                      <a:lnTo>
                        <a:pt x="1796" y="1198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7"/>
                <p:cNvSpPr/>
                <p:nvPr/>
              </p:nvSpPr>
              <p:spPr>
                <a:xfrm>
                  <a:off x="-16980125" y="4219675"/>
                  <a:ext cx="614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" h="1828" extrusionOk="0">
                      <a:moveTo>
                        <a:pt x="252" y="1"/>
                      </a:moveTo>
                      <a:cubicBezTo>
                        <a:pt x="221" y="253"/>
                        <a:pt x="158" y="442"/>
                        <a:pt x="0" y="631"/>
                      </a:cubicBezTo>
                      <a:lnTo>
                        <a:pt x="1166" y="1828"/>
                      </a:lnTo>
                      <a:lnTo>
                        <a:pt x="2142" y="1513"/>
                      </a:lnTo>
                      <a:cubicBezTo>
                        <a:pt x="2268" y="1450"/>
                        <a:pt x="2363" y="1387"/>
                        <a:pt x="2394" y="1261"/>
                      </a:cubicBezTo>
                      <a:cubicBezTo>
                        <a:pt x="2426" y="1135"/>
                        <a:pt x="2457" y="1009"/>
                        <a:pt x="2394" y="946"/>
                      </a:cubicBezTo>
                      <a:lnTo>
                        <a:pt x="195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7"/>
                <p:cNvSpPr/>
                <p:nvPr/>
              </p:nvSpPr>
              <p:spPr>
                <a:xfrm>
                  <a:off x="-17070725" y="4247250"/>
                  <a:ext cx="44925" cy="6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52" extrusionOk="0">
                      <a:moveTo>
                        <a:pt x="1167" y="0"/>
                      </a:moveTo>
                      <a:lnTo>
                        <a:pt x="1" y="1197"/>
                      </a:lnTo>
                      <a:lnTo>
                        <a:pt x="316" y="2174"/>
                      </a:lnTo>
                      <a:cubicBezTo>
                        <a:pt x="348" y="2300"/>
                        <a:pt x="411" y="2332"/>
                        <a:pt x="505" y="2363"/>
                      </a:cubicBezTo>
                      <a:cubicBezTo>
                        <a:pt x="578" y="2418"/>
                        <a:pt x="641" y="2452"/>
                        <a:pt x="711" y="2452"/>
                      </a:cubicBezTo>
                      <a:cubicBezTo>
                        <a:pt x="762" y="2452"/>
                        <a:pt x="817" y="2434"/>
                        <a:pt x="883" y="2395"/>
                      </a:cubicBezTo>
                      <a:lnTo>
                        <a:pt x="1797" y="1922"/>
                      </a:lnTo>
                      <a:lnTo>
                        <a:pt x="1797" y="284"/>
                      </a:lnTo>
                      <a:cubicBezTo>
                        <a:pt x="1576" y="221"/>
                        <a:pt x="1356" y="158"/>
                        <a:pt x="1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7"/>
                <p:cNvSpPr/>
                <p:nvPr/>
              </p:nvSpPr>
              <p:spPr>
                <a:xfrm>
                  <a:off x="-17115600" y="4218900"/>
                  <a:ext cx="61450" cy="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" h="1796" extrusionOk="0">
                      <a:moveTo>
                        <a:pt x="536" y="0"/>
                      </a:moveTo>
                      <a:lnTo>
                        <a:pt x="536" y="32"/>
                      </a:lnTo>
                      <a:lnTo>
                        <a:pt x="63" y="945"/>
                      </a:lnTo>
                      <a:cubicBezTo>
                        <a:pt x="0" y="1071"/>
                        <a:pt x="0" y="1166"/>
                        <a:pt x="63" y="1260"/>
                      </a:cubicBezTo>
                      <a:cubicBezTo>
                        <a:pt x="95" y="1386"/>
                        <a:pt x="158" y="1449"/>
                        <a:pt x="284" y="1481"/>
                      </a:cubicBezTo>
                      <a:lnTo>
                        <a:pt x="1260" y="1796"/>
                      </a:lnTo>
                      <a:lnTo>
                        <a:pt x="2458" y="630"/>
                      </a:lnTo>
                      <a:cubicBezTo>
                        <a:pt x="2332" y="441"/>
                        <a:pt x="2269" y="221"/>
                        <a:pt x="21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9" name="Google Shape;399;p37"/>
            <p:cNvGrpSpPr/>
            <p:nvPr/>
          </p:nvGrpSpPr>
          <p:grpSpPr>
            <a:xfrm>
              <a:off x="1604962" y="3519271"/>
              <a:ext cx="1198043" cy="210331"/>
              <a:chOff x="1026623" y="2953314"/>
              <a:chExt cx="5688711" cy="1008300"/>
            </a:xfrm>
          </p:grpSpPr>
          <p:sp>
            <p:nvSpPr>
              <p:cNvPr id="400" name="Google Shape;400;p37"/>
              <p:cNvSpPr/>
              <p:nvPr/>
            </p:nvSpPr>
            <p:spPr>
              <a:xfrm>
                <a:off x="1026623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2183600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3340578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4497556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5654534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5" name="Google Shape;405;p37"/>
          <p:cNvSpPr txBox="1">
            <a:spLocks noGrp="1"/>
          </p:cNvSpPr>
          <p:nvPr>
            <p:ph type="subTitle" idx="1"/>
          </p:nvPr>
        </p:nvSpPr>
        <p:spPr>
          <a:xfrm>
            <a:off x="4969618" y="1474435"/>
            <a:ext cx="3069900" cy="2724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fr-SN" dirty="0"/>
              <a:t>Machine : </a:t>
            </a:r>
            <a:r>
              <a:rPr lang="fr-SN" b="1" dirty="0"/>
              <a:t>MacBook Pro 2020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fr-S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SN" dirty="0"/>
              <a:t>Ram : </a:t>
            </a:r>
            <a:r>
              <a:rPr lang="fr-SN" b="1" dirty="0"/>
              <a:t>16GB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S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SN" dirty="0"/>
              <a:t>Processeurs : </a:t>
            </a:r>
            <a:r>
              <a:rPr lang="fr-SN" b="1" dirty="0"/>
              <a:t>2 GHz Intel </a:t>
            </a:r>
            <a:r>
              <a:rPr lang="fr-SN" b="1" dirty="0" err="1"/>
              <a:t>Core</a:t>
            </a:r>
            <a:r>
              <a:rPr lang="fr-SN" b="1" dirty="0"/>
              <a:t> i5 quatre cœurs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S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SN" dirty="0"/>
              <a:t>Outil de Développement : </a:t>
            </a:r>
            <a:r>
              <a:rPr lang="fr-SN" b="1" dirty="0"/>
              <a:t>Visual Studio Code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SN" dirty="0"/>
          </a:p>
        </p:txBody>
      </p:sp>
      <p:grpSp>
        <p:nvGrpSpPr>
          <p:cNvPr id="2" name="Google Shape;1069;p63">
            <a:extLst>
              <a:ext uri="{FF2B5EF4-FFF2-40B4-BE49-F238E27FC236}">
                <a16:creationId xmlns:a16="http://schemas.microsoft.com/office/drawing/2014/main" id="{0E87EC1C-0ECF-916F-AA2E-1A36E3B9D5AC}"/>
              </a:ext>
            </a:extLst>
          </p:cNvPr>
          <p:cNvGrpSpPr/>
          <p:nvPr/>
        </p:nvGrpSpPr>
        <p:grpSpPr>
          <a:xfrm>
            <a:off x="77721" y="372071"/>
            <a:ext cx="3849933" cy="2745302"/>
            <a:chOff x="1266417" y="1859094"/>
            <a:chExt cx="3849933" cy="2745302"/>
          </a:xfrm>
        </p:grpSpPr>
        <p:sp>
          <p:nvSpPr>
            <p:cNvPr id="3" name="Google Shape;1070;p63">
              <a:extLst>
                <a:ext uri="{FF2B5EF4-FFF2-40B4-BE49-F238E27FC236}">
                  <a16:creationId xmlns:a16="http://schemas.microsoft.com/office/drawing/2014/main" id="{5563B10E-0716-7921-26E5-D62D35C7E20B}"/>
                </a:ext>
              </a:extLst>
            </p:cNvPr>
            <p:cNvSpPr/>
            <p:nvPr/>
          </p:nvSpPr>
          <p:spPr>
            <a:xfrm>
              <a:off x="2873500" y="4080951"/>
              <a:ext cx="635776" cy="462529"/>
            </a:xfrm>
            <a:custGeom>
              <a:avLst/>
              <a:gdLst/>
              <a:ahLst/>
              <a:cxnLst/>
              <a:rect l="l" t="t" r="r" b="b"/>
              <a:pathLst>
                <a:path w="30460" h="16972" extrusionOk="0">
                  <a:moveTo>
                    <a:pt x="3812" y="0"/>
                  </a:moveTo>
                  <a:lnTo>
                    <a:pt x="1" y="16971"/>
                  </a:lnTo>
                  <a:lnTo>
                    <a:pt x="30459" y="16971"/>
                  </a:lnTo>
                  <a:lnTo>
                    <a:pt x="266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1;p63">
              <a:extLst>
                <a:ext uri="{FF2B5EF4-FFF2-40B4-BE49-F238E27FC236}">
                  <a16:creationId xmlns:a16="http://schemas.microsoft.com/office/drawing/2014/main" id="{5C9CD02D-DB10-05BF-FFB7-B3A0FA9095A0}"/>
                </a:ext>
              </a:extLst>
            </p:cNvPr>
            <p:cNvSpPr/>
            <p:nvPr/>
          </p:nvSpPr>
          <p:spPr>
            <a:xfrm>
              <a:off x="1266417" y="1859094"/>
              <a:ext cx="3849933" cy="2330219"/>
            </a:xfrm>
            <a:custGeom>
              <a:avLst/>
              <a:gdLst/>
              <a:ahLst/>
              <a:cxnLst/>
              <a:rect l="l" t="t" r="r" b="b"/>
              <a:pathLst>
                <a:path w="184450" h="111654" extrusionOk="0">
                  <a:moveTo>
                    <a:pt x="5240" y="0"/>
                  </a:moveTo>
                  <a:cubicBezTo>
                    <a:pt x="2352" y="0"/>
                    <a:pt x="0" y="2353"/>
                    <a:pt x="0" y="5241"/>
                  </a:cubicBezTo>
                  <a:lnTo>
                    <a:pt x="0" y="106413"/>
                  </a:lnTo>
                  <a:cubicBezTo>
                    <a:pt x="0" y="109301"/>
                    <a:pt x="2352" y="111653"/>
                    <a:pt x="5240" y="111653"/>
                  </a:cubicBezTo>
                  <a:lnTo>
                    <a:pt x="179210" y="111653"/>
                  </a:lnTo>
                  <a:cubicBezTo>
                    <a:pt x="182098" y="111653"/>
                    <a:pt x="184450" y="109301"/>
                    <a:pt x="184450" y="106413"/>
                  </a:cubicBezTo>
                  <a:lnTo>
                    <a:pt x="184450" y="5241"/>
                  </a:lnTo>
                  <a:cubicBezTo>
                    <a:pt x="184450" y="2353"/>
                    <a:pt x="182098" y="0"/>
                    <a:pt x="179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2;p63">
              <a:extLst>
                <a:ext uri="{FF2B5EF4-FFF2-40B4-BE49-F238E27FC236}">
                  <a16:creationId xmlns:a16="http://schemas.microsoft.com/office/drawing/2014/main" id="{CAF5E1FD-7241-A27E-B416-B57F4DA35054}"/>
                </a:ext>
              </a:extLst>
            </p:cNvPr>
            <p:cNvSpPr/>
            <p:nvPr/>
          </p:nvSpPr>
          <p:spPr>
            <a:xfrm>
              <a:off x="3144462" y="1919993"/>
              <a:ext cx="82050" cy="70436"/>
            </a:xfrm>
            <a:custGeom>
              <a:avLst/>
              <a:gdLst/>
              <a:ahLst/>
              <a:cxnLst/>
              <a:rect l="l" t="t" r="r" b="b"/>
              <a:pathLst>
                <a:path w="3931" h="3375" extrusionOk="0">
                  <a:moveTo>
                    <a:pt x="2233" y="0"/>
                  </a:moveTo>
                  <a:cubicBezTo>
                    <a:pt x="744" y="0"/>
                    <a:pt x="0" y="1816"/>
                    <a:pt x="1042" y="2888"/>
                  </a:cubicBezTo>
                  <a:cubicBezTo>
                    <a:pt x="1387" y="3224"/>
                    <a:pt x="1809" y="3374"/>
                    <a:pt x="2223" y="3374"/>
                  </a:cubicBezTo>
                  <a:cubicBezTo>
                    <a:pt x="3095" y="3374"/>
                    <a:pt x="3930" y="2707"/>
                    <a:pt x="3930" y="1697"/>
                  </a:cubicBezTo>
                  <a:cubicBezTo>
                    <a:pt x="3930" y="774"/>
                    <a:pt x="3186" y="0"/>
                    <a:pt x="2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73;p63">
              <a:extLst>
                <a:ext uri="{FF2B5EF4-FFF2-40B4-BE49-F238E27FC236}">
                  <a16:creationId xmlns:a16="http://schemas.microsoft.com/office/drawing/2014/main" id="{AFFD06CF-3F67-9F03-E59C-C4077B660BE0}"/>
                </a:ext>
              </a:extLst>
            </p:cNvPr>
            <p:cNvSpPr/>
            <p:nvPr/>
          </p:nvSpPr>
          <p:spPr>
            <a:xfrm>
              <a:off x="3135132" y="4037046"/>
              <a:ext cx="112503" cy="112489"/>
            </a:xfrm>
            <a:custGeom>
              <a:avLst/>
              <a:gdLst/>
              <a:ahLst/>
              <a:cxnLst/>
              <a:rect l="l" t="t" r="r" b="b"/>
              <a:pathLst>
                <a:path w="5390" h="5390" extrusionOk="0">
                  <a:moveTo>
                    <a:pt x="2680" y="1"/>
                  </a:moveTo>
                  <a:cubicBezTo>
                    <a:pt x="1221" y="1"/>
                    <a:pt x="0" y="1221"/>
                    <a:pt x="0" y="2680"/>
                  </a:cubicBezTo>
                  <a:cubicBezTo>
                    <a:pt x="0" y="4169"/>
                    <a:pt x="1221" y="5390"/>
                    <a:pt x="2680" y="5390"/>
                  </a:cubicBezTo>
                  <a:cubicBezTo>
                    <a:pt x="4169" y="5390"/>
                    <a:pt x="5390" y="4169"/>
                    <a:pt x="5390" y="2680"/>
                  </a:cubicBezTo>
                  <a:cubicBezTo>
                    <a:pt x="5390" y="1221"/>
                    <a:pt x="4169" y="1"/>
                    <a:pt x="2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4;p63">
              <a:extLst>
                <a:ext uri="{FF2B5EF4-FFF2-40B4-BE49-F238E27FC236}">
                  <a16:creationId xmlns:a16="http://schemas.microsoft.com/office/drawing/2014/main" id="{F9AF91AE-8B1A-EFFD-6D35-690032666146}"/>
                </a:ext>
              </a:extLst>
            </p:cNvPr>
            <p:cNvSpPr/>
            <p:nvPr/>
          </p:nvSpPr>
          <p:spPr>
            <a:xfrm>
              <a:off x="2490672" y="4543477"/>
              <a:ext cx="1401421" cy="60920"/>
            </a:xfrm>
            <a:custGeom>
              <a:avLst/>
              <a:gdLst/>
              <a:ahLst/>
              <a:cxnLst/>
              <a:rect l="l" t="t" r="r" b="b"/>
              <a:pathLst>
                <a:path w="67142" h="2919" extrusionOk="0">
                  <a:moveTo>
                    <a:pt x="1936" y="0"/>
                  </a:moveTo>
                  <a:cubicBezTo>
                    <a:pt x="1" y="0"/>
                    <a:pt x="1" y="2918"/>
                    <a:pt x="1936" y="2918"/>
                  </a:cubicBezTo>
                  <a:lnTo>
                    <a:pt x="65206" y="2918"/>
                  </a:lnTo>
                  <a:cubicBezTo>
                    <a:pt x="67141" y="2918"/>
                    <a:pt x="67141" y="0"/>
                    <a:pt x="65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080;p63">
            <a:extLst>
              <a:ext uri="{FF2B5EF4-FFF2-40B4-BE49-F238E27FC236}">
                <a16:creationId xmlns:a16="http://schemas.microsoft.com/office/drawing/2014/main" id="{710AFE16-F77C-AE95-B369-35FDD9CF04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65" y="547732"/>
            <a:ext cx="3459651" cy="194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957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49"/>
          <p:cNvPicPr preferRelativeResize="0"/>
          <p:nvPr/>
        </p:nvPicPr>
        <p:blipFill rotWithShape="1">
          <a:blip r:embed="rId3">
            <a:alphaModFix/>
          </a:blip>
          <a:srcRect l="26996" t="9559" r="3243" b="5167"/>
          <a:stretch/>
        </p:blipFill>
        <p:spPr>
          <a:xfrm rot="134432">
            <a:off x="342697" y="541598"/>
            <a:ext cx="4982654" cy="4060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49"/>
          <p:cNvGrpSpPr/>
          <p:nvPr/>
        </p:nvGrpSpPr>
        <p:grpSpPr>
          <a:xfrm rot="493058">
            <a:off x="3986918" y="175786"/>
            <a:ext cx="5542581" cy="4705200"/>
            <a:chOff x="4013125" y="150214"/>
            <a:chExt cx="5161042" cy="4381304"/>
          </a:xfrm>
        </p:grpSpPr>
        <p:sp>
          <p:nvSpPr>
            <p:cNvPr id="706" name="Google Shape;706;p49"/>
            <p:cNvSpPr/>
            <p:nvPr/>
          </p:nvSpPr>
          <p:spPr>
            <a:xfrm>
              <a:off x="4731967" y="3933643"/>
              <a:ext cx="2102300" cy="597875"/>
            </a:xfrm>
            <a:custGeom>
              <a:avLst/>
              <a:gdLst/>
              <a:ahLst/>
              <a:cxnLst/>
              <a:rect l="l" t="t" r="r" b="b"/>
              <a:pathLst>
                <a:path w="84092" h="23915" extrusionOk="0">
                  <a:moveTo>
                    <a:pt x="84092" y="0"/>
                  </a:moveTo>
                  <a:lnTo>
                    <a:pt x="0" y="13593"/>
                  </a:lnTo>
                  <a:lnTo>
                    <a:pt x="2167" y="23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07" name="Google Shape;707;p49"/>
            <p:cNvSpPr/>
            <p:nvPr/>
          </p:nvSpPr>
          <p:spPr>
            <a:xfrm>
              <a:off x="7727341" y="154484"/>
              <a:ext cx="1149058" cy="334966"/>
            </a:xfrm>
            <a:custGeom>
              <a:avLst/>
              <a:gdLst/>
              <a:ahLst/>
              <a:cxnLst/>
              <a:rect l="l" t="t" r="r" b="b"/>
              <a:pathLst>
                <a:path w="51435" h="14994" extrusionOk="0">
                  <a:moveTo>
                    <a:pt x="51435" y="1143"/>
                  </a:moveTo>
                  <a:lnTo>
                    <a:pt x="0" y="0"/>
                  </a:lnTo>
                  <a:lnTo>
                    <a:pt x="5065" y="149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08" name="Google Shape;708;p49"/>
            <p:cNvSpPr/>
            <p:nvPr/>
          </p:nvSpPr>
          <p:spPr>
            <a:xfrm>
              <a:off x="4211792" y="150214"/>
              <a:ext cx="4962375" cy="4041600"/>
            </a:xfrm>
            <a:custGeom>
              <a:avLst/>
              <a:gdLst/>
              <a:ahLst/>
              <a:cxnLst/>
              <a:rect l="l" t="t" r="r" b="b"/>
              <a:pathLst>
                <a:path w="198495" h="161664" extrusionOk="0">
                  <a:moveTo>
                    <a:pt x="20242" y="161664"/>
                  </a:moveTo>
                  <a:lnTo>
                    <a:pt x="198399" y="134678"/>
                  </a:lnTo>
                  <a:lnTo>
                    <a:pt x="198495" y="0"/>
                  </a:lnTo>
                  <a:lnTo>
                    <a:pt x="0" y="632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09" name="Google Shape;709;p49"/>
            <p:cNvSpPr/>
            <p:nvPr/>
          </p:nvSpPr>
          <p:spPr>
            <a:xfrm>
              <a:off x="4013125" y="619646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710" name="Google Shape;710;p49"/>
          <p:cNvSpPr txBox="1">
            <a:spLocks noGrp="1"/>
          </p:cNvSpPr>
          <p:nvPr>
            <p:ph type="title"/>
          </p:nvPr>
        </p:nvSpPr>
        <p:spPr>
          <a:xfrm>
            <a:off x="4443165" y="1522344"/>
            <a:ext cx="4435602" cy="2027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Paramètres de configuration</a:t>
            </a:r>
            <a:endParaRPr sz="3600" dirty="0"/>
          </a:p>
        </p:txBody>
      </p:sp>
      <p:sp>
        <p:nvSpPr>
          <p:cNvPr id="711" name="Google Shape;711;p49"/>
          <p:cNvSpPr txBox="1">
            <a:spLocks noGrp="1"/>
          </p:cNvSpPr>
          <p:nvPr>
            <p:ph type="title" idx="2"/>
          </p:nvPr>
        </p:nvSpPr>
        <p:spPr>
          <a:xfrm>
            <a:off x="4381904" y="376588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28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0"/>
          <p:cNvGrpSpPr/>
          <p:nvPr/>
        </p:nvGrpSpPr>
        <p:grpSpPr>
          <a:xfrm rot="-523541">
            <a:off x="4617266" y="-99083"/>
            <a:ext cx="1087071" cy="879527"/>
            <a:chOff x="1891712" y="291100"/>
            <a:chExt cx="1087100" cy="879550"/>
          </a:xfrm>
        </p:grpSpPr>
        <p:sp>
          <p:nvSpPr>
            <p:cNvPr id="441" name="Google Shape;441;p40"/>
            <p:cNvSpPr/>
            <p:nvPr/>
          </p:nvSpPr>
          <p:spPr>
            <a:xfrm>
              <a:off x="1891712" y="442600"/>
              <a:ext cx="1087100" cy="728050"/>
            </a:xfrm>
            <a:custGeom>
              <a:avLst/>
              <a:gdLst/>
              <a:ahLst/>
              <a:cxnLst/>
              <a:rect l="l" t="t" r="r" b="b"/>
              <a:pathLst>
                <a:path w="43484" h="29122" extrusionOk="0">
                  <a:moveTo>
                    <a:pt x="0" y="28183"/>
                  </a:moveTo>
                  <a:lnTo>
                    <a:pt x="12420" y="0"/>
                  </a:lnTo>
                  <a:lnTo>
                    <a:pt x="43484" y="29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2" name="Google Shape;442;p40"/>
            <p:cNvSpPr/>
            <p:nvPr/>
          </p:nvSpPr>
          <p:spPr>
            <a:xfrm>
              <a:off x="2219137" y="291100"/>
              <a:ext cx="380825" cy="484650"/>
            </a:xfrm>
            <a:custGeom>
              <a:avLst/>
              <a:gdLst/>
              <a:ahLst/>
              <a:cxnLst/>
              <a:rect l="l" t="t" r="r" b="b"/>
              <a:pathLst>
                <a:path w="15233" h="19386" extrusionOk="0">
                  <a:moveTo>
                    <a:pt x="0" y="4905"/>
                  </a:moveTo>
                  <a:lnTo>
                    <a:pt x="1947" y="0"/>
                  </a:lnTo>
                  <a:lnTo>
                    <a:pt x="15233" y="19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-38316" y="73825"/>
            <a:ext cx="47565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Paramètres de configuration</a:t>
            </a:r>
            <a:endParaRPr dirty="0"/>
          </a:p>
        </p:txBody>
      </p:sp>
      <p:sp>
        <p:nvSpPr>
          <p:cNvPr id="444" name="Google Shape;444;p40"/>
          <p:cNvSpPr txBox="1">
            <a:spLocks noGrp="1"/>
          </p:cNvSpPr>
          <p:nvPr>
            <p:ph type="title" idx="2"/>
          </p:nvPr>
        </p:nvSpPr>
        <p:spPr>
          <a:xfrm>
            <a:off x="5621294" y="392691"/>
            <a:ext cx="2737259" cy="435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fr-SN" sz="2000" dirty="0"/>
              <a:t>Base de données</a:t>
            </a:r>
            <a:endParaRPr lang="fr-SN" sz="2000" dirty="0">
              <a:solidFill>
                <a:schemeClr val="dk1"/>
              </a:solidFill>
            </a:endParaRPr>
          </a:p>
        </p:txBody>
      </p:sp>
      <p:grpSp>
        <p:nvGrpSpPr>
          <p:cNvPr id="4" name="Google Shape;4976;p78">
            <a:extLst>
              <a:ext uri="{FF2B5EF4-FFF2-40B4-BE49-F238E27FC236}">
                <a16:creationId xmlns:a16="http://schemas.microsoft.com/office/drawing/2014/main" id="{4FCAD692-4A79-4D5B-0B21-599A712A9794}"/>
              </a:ext>
            </a:extLst>
          </p:cNvPr>
          <p:cNvGrpSpPr/>
          <p:nvPr/>
        </p:nvGrpSpPr>
        <p:grpSpPr>
          <a:xfrm>
            <a:off x="4842324" y="320288"/>
            <a:ext cx="449929" cy="442662"/>
            <a:chOff x="5985650" y="2860025"/>
            <a:chExt cx="1396075" cy="1539775"/>
          </a:xfrm>
        </p:grpSpPr>
        <p:sp>
          <p:nvSpPr>
            <p:cNvPr id="5" name="Google Shape;4977;p78">
              <a:extLst>
                <a:ext uri="{FF2B5EF4-FFF2-40B4-BE49-F238E27FC236}">
                  <a16:creationId xmlns:a16="http://schemas.microsoft.com/office/drawing/2014/main" id="{105B322B-8E5D-C865-E8C5-25ABF0A0A82C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Google Shape;4978;p78">
              <a:extLst>
                <a:ext uri="{FF2B5EF4-FFF2-40B4-BE49-F238E27FC236}">
                  <a16:creationId xmlns:a16="http://schemas.microsoft.com/office/drawing/2014/main" id="{F75C82DF-27D3-8A10-80C4-6471973EDFB4}"/>
                </a:ext>
              </a:extLst>
            </p:cNvPr>
            <p:cNvSpPr/>
            <p:nvPr/>
          </p:nvSpPr>
          <p:spPr>
            <a:xfrm>
              <a:off x="6673426" y="3771399"/>
              <a:ext cx="600851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4979;p78">
              <a:extLst>
                <a:ext uri="{FF2B5EF4-FFF2-40B4-BE49-F238E27FC236}">
                  <a16:creationId xmlns:a16="http://schemas.microsoft.com/office/drawing/2014/main" id="{47050B69-2E03-4A5A-2396-7616EBDC9B12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4980;p78">
              <a:extLst>
                <a:ext uri="{FF2B5EF4-FFF2-40B4-BE49-F238E27FC236}">
                  <a16:creationId xmlns:a16="http://schemas.microsoft.com/office/drawing/2014/main" id="{E5F4B1EE-8EA6-8284-1D08-91D3B94ABC5B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4981;p78">
              <a:extLst>
                <a:ext uri="{FF2B5EF4-FFF2-40B4-BE49-F238E27FC236}">
                  <a16:creationId xmlns:a16="http://schemas.microsoft.com/office/drawing/2014/main" id="{F76E6A0B-B013-10A4-92CD-D1AF7D7091A5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4982;p78">
              <a:extLst>
                <a:ext uri="{FF2B5EF4-FFF2-40B4-BE49-F238E27FC236}">
                  <a16:creationId xmlns:a16="http://schemas.microsoft.com/office/drawing/2014/main" id="{A6BA0622-0ED0-5E92-B804-8B8E8158103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4983;p78">
              <a:extLst>
                <a:ext uri="{FF2B5EF4-FFF2-40B4-BE49-F238E27FC236}">
                  <a16:creationId xmlns:a16="http://schemas.microsoft.com/office/drawing/2014/main" id="{743448B1-6866-DEE1-902C-40416AEDB8E1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4984;p78">
              <a:extLst>
                <a:ext uri="{FF2B5EF4-FFF2-40B4-BE49-F238E27FC236}">
                  <a16:creationId xmlns:a16="http://schemas.microsoft.com/office/drawing/2014/main" id="{75E525BF-1EBE-688C-F78F-F53DB5560951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4985;p78">
              <a:extLst>
                <a:ext uri="{FF2B5EF4-FFF2-40B4-BE49-F238E27FC236}">
                  <a16:creationId xmlns:a16="http://schemas.microsoft.com/office/drawing/2014/main" id="{05AD79A9-4781-FC47-688F-F28D8B525ABF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4986;p78">
              <a:extLst>
                <a:ext uri="{FF2B5EF4-FFF2-40B4-BE49-F238E27FC236}">
                  <a16:creationId xmlns:a16="http://schemas.microsoft.com/office/drawing/2014/main" id="{D6D9B9E9-8EA6-A615-8941-50D7E3BCF97C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4987;p78">
              <a:extLst>
                <a:ext uri="{FF2B5EF4-FFF2-40B4-BE49-F238E27FC236}">
                  <a16:creationId xmlns:a16="http://schemas.microsoft.com/office/drawing/2014/main" id="{983C2DED-8044-3776-BD91-13C2D4FE7DD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Google Shape;4988;p78">
              <a:extLst>
                <a:ext uri="{FF2B5EF4-FFF2-40B4-BE49-F238E27FC236}">
                  <a16:creationId xmlns:a16="http://schemas.microsoft.com/office/drawing/2014/main" id="{F03DC0A2-B3E1-D6D3-9463-692AD99D04F7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Google Shape;4989;p78">
              <a:extLst>
                <a:ext uri="{FF2B5EF4-FFF2-40B4-BE49-F238E27FC236}">
                  <a16:creationId xmlns:a16="http://schemas.microsoft.com/office/drawing/2014/main" id="{2A82710C-73EF-9934-824F-2643DB18CA03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" name="Google Shape;4990;p78">
              <a:extLst>
                <a:ext uri="{FF2B5EF4-FFF2-40B4-BE49-F238E27FC236}">
                  <a16:creationId xmlns:a16="http://schemas.microsoft.com/office/drawing/2014/main" id="{34704A60-1723-A5D5-61B0-18E2BF9EFD85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Google Shape;4991;p78">
              <a:extLst>
                <a:ext uri="{FF2B5EF4-FFF2-40B4-BE49-F238E27FC236}">
                  <a16:creationId xmlns:a16="http://schemas.microsoft.com/office/drawing/2014/main" id="{E3FB1F65-4A9B-DFD4-A0E9-192431AC6514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4992;p78">
              <a:extLst>
                <a:ext uri="{FF2B5EF4-FFF2-40B4-BE49-F238E27FC236}">
                  <a16:creationId xmlns:a16="http://schemas.microsoft.com/office/drawing/2014/main" id="{BBF2B84C-EC44-7ED1-5192-8AFD6F0A0D4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Google Shape;4993;p78">
              <a:extLst>
                <a:ext uri="{FF2B5EF4-FFF2-40B4-BE49-F238E27FC236}">
                  <a16:creationId xmlns:a16="http://schemas.microsoft.com/office/drawing/2014/main" id="{FD9BCAA9-AF3F-F6DD-4058-F8B1F0BA7239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4994;p78">
              <a:extLst>
                <a:ext uri="{FF2B5EF4-FFF2-40B4-BE49-F238E27FC236}">
                  <a16:creationId xmlns:a16="http://schemas.microsoft.com/office/drawing/2014/main" id="{2B06F60D-F3BB-B79D-EB54-8F60F50330D5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" name="Google Shape;4995;p78">
              <a:extLst>
                <a:ext uri="{FF2B5EF4-FFF2-40B4-BE49-F238E27FC236}">
                  <a16:creationId xmlns:a16="http://schemas.microsoft.com/office/drawing/2014/main" id="{39BFA424-26D6-7700-F291-4BE67B1EB89B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Google Shape;4996;p78">
              <a:extLst>
                <a:ext uri="{FF2B5EF4-FFF2-40B4-BE49-F238E27FC236}">
                  <a16:creationId xmlns:a16="http://schemas.microsoft.com/office/drawing/2014/main" id="{FE1E0750-9B0B-9223-08D7-B9D396D4E7EE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" name="Google Shape;4997;p78">
              <a:extLst>
                <a:ext uri="{FF2B5EF4-FFF2-40B4-BE49-F238E27FC236}">
                  <a16:creationId xmlns:a16="http://schemas.microsoft.com/office/drawing/2014/main" id="{12BBCEA7-F293-6760-F188-C73AE1545BFD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Google Shape;4998;p78">
              <a:extLst>
                <a:ext uri="{FF2B5EF4-FFF2-40B4-BE49-F238E27FC236}">
                  <a16:creationId xmlns:a16="http://schemas.microsoft.com/office/drawing/2014/main" id="{8FBC9808-136A-9FB5-F5E5-9B984A1C023F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" name="Google Shape;4999;p78">
              <a:extLst>
                <a:ext uri="{FF2B5EF4-FFF2-40B4-BE49-F238E27FC236}">
                  <a16:creationId xmlns:a16="http://schemas.microsoft.com/office/drawing/2014/main" id="{4799B210-9ADC-85C8-D0CC-1726622A44EE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" name="Google Shape;5000;p78">
              <a:extLst>
                <a:ext uri="{FF2B5EF4-FFF2-40B4-BE49-F238E27FC236}">
                  <a16:creationId xmlns:a16="http://schemas.microsoft.com/office/drawing/2014/main" id="{D88E4B66-9774-DAF0-13DC-E792DFE93AE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Google Shape;5001;p78">
              <a:extLst>
                <a:ext uri="{FF2B5EF4-FFF2-40B4-BE49-F238E27FC236}">
                  <a16:creationId xmlns:a16="http://schemas.microsoft.com/office/drawing/2014/main" id="{784FF316-DE13-9511-85A1-732A366ECEB3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0" name="Google Shape;5002;p78">
              <a:extLst>
                <a:ext uri="{FF2B5EF4-FFF2-40B4-BE49-F238E27FC236}">
                  <a16:creationId xmlns:a16="http://schemas.microsoft.com/office/drawing/2014/main" id="{5F687FFE-9995-EC91-6372-3888C05AD375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1" name="Google Shape;5003;p78">
              <a:extLst>
                <a:ext uri="{FF2B5EF4-FFF2-40B4-BE49-F238E27FC236}">
                  <a16:creationId xmlns:a16="http://schemas.microsoft.com/office/drawing/2014/main" id="{8D85008C-B994-2D8C-0DD0-904770594D3D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2" name="Google Shape;5004;p78">
              <a:extLst>
                <a:ext uri="{FF2B5EF4-FFF2-40B4-BE49-F238E27FC236}">
                  <a16:creationId xmlns:a16="http://schemas.microsoft.com/office/drawing/2014/main" id="{DDA355D4-7A4B-61F4-061F-CB151E3B4A5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5005;p78">
              <a:extLst>
                <a:ext uri="{FF2B5EF4-FFF2-40B4-BE49-F238E27FC236}">
                  <a16:creationId xmlns:a16="http://schemas.microsoft.com/office/drawing/2014/main" id="{03B657AF-897C-437E-31F8-067D93910442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Google Shape;5006;p78">
              <a:extLst>
                <a:ext uri="{FF2B5EF4-FFF2-40B4-BE49-F238E27FC236}">
                  <a16:creationId xmlns:a16="http://schemas.microsoft.com/office/drawing/2014/main" id="{F8DEF612-C7F0-F4F5-42BF-46ACE0827633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5" name="Google Shape;5007;p78">
              <a:extLst>
                <a:ext uri="{FF2B5EF4-FFF2-40B4-BE49-F238E27FC236}">
                  <a16:creationId xmlns:a16="http://schemas.microsoft.com/office/drawing/2014/main" id="{E534E99E-D77E-4089-FD23-95832B53E0D4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6" name="Google Shape;5008;p78">
              <a:extLst>
                <a:ext uri="{FF2B5EF4-FFF2-40B4-BE49-F238E27FC236}">
                  <a16:creationId xmlns:a16="http://schemas.microsoft.com/office/drawing/2014/main" id="{3963BABB-965F-C9E0-C3BE-27E460700404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1" name="Sous-titre 40">
            <a:extLst>
              <a:ext uri="{FF2B5EF4-FFF2-40B4-BE49-F238E27FC236}">
                <a16:creationId xmlns:a16="http://schemas.microsoft.com/office/drawing/2014/main" id="{7C88EE46-76B4-EF4E-ABBC-66A76ADC6BA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6001" y="1050908"/>
            <a:ext cx="3614927" cy="3861061"/>
          </a:xfrm>
        </p:spPr>
        <p:txBody>
          <a:bodyPr/>
          <a:lstStyle/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fr-FR" dirty="0"/>
              <a:t>On télécharge une machine virtuelle</a:t>
            </a:r>
          </a:p>
          <a:p>
            <a:pPr marL="127000" indent="0" algn="l"/>
            <a:endParaRPr lang="fr-FR" dirty="0"/>
          </a:p>
          <a:p>
            <a:pPr marL="127000" indent="0" algn="l"/>
            <a:endParaRPr lang="fr-FR" dirty="0"/>
          </a:p>
          <a:p>
            <a:pPr marL="127000" indent="0" algn="l"/>
            <a:endParaRPr lang="fr-FR" dirty="0"/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fr-FR" dirty="0"/>
              <a:t>On y installe </a:t>
            </a:r>
            <a:r>
              <a:rPr lang="fr-FR" dirty="0" err="1"/>
              <a:t>Ubuntu</a:t>
            </a:r>
            <a:endParaRPr lang="fr-FR" dirty="0"/>
          </a:p>
          <a:p>
            <a:pPr marL="127000" indent="0" algn="l"/>
            <a:endParaRPr lang="fr-FR" dirty="0"/>
          </a:p>
          <a:p>
            <a:pPr marL="127000" indent="0" algn="l"/>
            <a:endParaRPr lang="fr-FR" dirty="0"/>
          </a:p>
          <a:p>
            <a:pPr marL="127000" indent="0" algn="l"/>
            <a:endParaRPr lang="fr-FR" dirty="0"/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fr-FR" dirty="0"/>
              <a:t>Sur </a:t>
            </a:r>
            <a:r>
              <a:rPr lang="fr-FR" dirty="0" err="1"/>
              <a:t>Ubuntu</a:t>
            </a:r>
            <a:r>
              <a:rPr lang="fr-FR" dirty="0"/>
              <a:t> on y installe le fichier </a:t>
            </a:r>
            <a:r>
              <a:rPr lang="fr-FR" dirty="0" err="1"/>
              <a:t>ProxySQL</a:t>
            </a:r>
            <a:r>
              <a:rPr lang="fr-FR" dirty="0"/>
              <a:t> via (https://proxysql.com/) </a:t>
            </a:r>
          </a:p>
        </p:txBody>
      </p:sp>
      <p:grpSp>
        <p:nvGrpSpPr>
          <p:cNvPr id="57" name="Google Shape;534;p44">
            <a:extLst>
              <a:ext uri="{FF2B5EF4-FFF2-40B4-BE49-F238E27FC236}">
                <a16:creationId xmlns:a16="http://schemas.microsoft.com/office/drawing/2014/main" id="{B1FEB9DD-2497-45B6-BDF1-168F075E4101}"/>
              </a:ext>
            </a:extLst>
          </p:cNvPr>
          <p:cNvGrpSpPr/>
          <p:nvPr/>
        </p:nvGrpSpPr>
        <p:grpSpPr>
          <a:xfrm>
            <a:off x="1944295" y="1207113"/>
            <a:ext cx="2139550" cy="3269250"/>
            <a:chOff x="1061225" y="1386425"/>
            <a:chExt cx="2139550" cy="3269250"/>
          </a:xfrm>
        </p:grpSpPr>
        <p:sp>
          <p:nvSpPr>
            <p:cNvPr id="58" name="Google Shape;535;p44">
              <a:extLst>
                <a:ext uri="{FF2B5EF4-FFF2-40B4-BE49-F238E27FC236}">
                  <a16:creationId xmlns:a16="http://schemas.microsoft.com/office/drawing/2014/main" id="{40C3AE88-4DA3-3F5D-AF76-140FE9C82A3B}"/>
                </a:ext>
              </a:extLst>
            </p:cNvPr>
            <p:cNvSpPr/>
            <p:nvPr/>
          </p:nvSpPr>
          <p:spPr>
            <a:xfrm>
              <a:off x="1061225" y="1489125"/>
              <a:ext cx="2139550" cy="3166550"/>
            </a:xfrm>
            <a:custGeom>
              <a:avLst/>
              <a:gdLst/>
              <a:ahLst/>
              <a:cxnLst/>
              <a:rect l="l" t="t" r="r" b="b"/>
              <a:pathLst>
                <a:path w="85582" h="126662" extrusionOk="0">
                  <a:moveTo>
                    <a:pt x="2766" y="4108"/>
                  </a:moveTo>
                  <a:lnTo>
                    <a:pt x="85582" y="0"/>
                  </a:lnTo>
                  <a:lnTo>
                    <a:pt x="80818" y="124608"/>
                  </a:lnTo>
                  <a:lnTo>
                    <a:pt x="0" y="1266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" name="Google Shape;536;p44">
              <a:extLst>
                <a:ext uri="{FF2B5EF4-FFF2-40B4-BE49-F238E27FC236}">
                  <a16:creationId xmlns:a16="http://schemas.microsoft.com/office/drawing/2014/main" id="{12333DD8-26D3-4BC1-DE30-AC88529F5A11}"/>
                </a:ext>
              </a:extLst>
            </p:cNvPr>
            <p:cNvSpPr/>
            <p:nvPr/>
          </p:nvSpPr>
          <p:spPr>
            <a:xfrm>
              <a:off x="1133963" y="1386425"/>
              <a:ext cx="736000" cy="154050"/>
            </a:xfrm>
            <a:custGeom>
              <a:avLst/>
              <a:gdLst/>
              <a:ahLst/>
              <a:cxnLst/>
              <a:rect l="l" t="t" r="r" b="b"/>
              <a:pathLst>
                <a:path w="29440" h="6162" extrusionOk="0">
                  <a:moveTo>
                    <a:pt x="0" y="6162"/>
                  </a:moveTo>
                  <a:lnTo>
                    <a:pt x="0" y="0"/>
                  </a:lnTo>
                  <a:lnTo>
                    <a:pt x="29440" y="5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grpSp>
        <p:nvGrpSpPr>
          <p:cNvPr id="60" name="Google Shape;4501;p76">
            <a:extLst>
              <a:ext uri="{FF2B5EF4-FFF2-40B4-BE49-F238E27FC236}">
                <a16:creationId xmlns:a16="http://schemas.microsoft.com/office/drawing/2014/main" id="{7880A9B5-B300-4DE9-14C3-B69D0410D6B1}"/>
              </a:ext>
            </a:extLst>
          </p:cNvPr>
          <p:cNvGrpSpPr/>
          <p:nvPr/>
        </p:nvGrpSpPr>
        <p:grpSpPr>
          <a:xfrm>
            <a:off x="2177143" y="2377439"/>
            <a:ext cx="1619794" cy="677087"/>
            <a:chOff x="1808063" y="4294338"/>
            <a:chExt cx="3370782" cy="721817"/>
          </a:xfrm>
        </p:grpSpPr>
        <p:sp>
          <p:nvSpPr>
            <p:cNvPr id="61" name="Google Shape;4502;p76">
              <a:extLst>
                <a:ext uri="{FF2B5EF4-FFF2-40B4-BE49-F238E27FC236}">
                  <a16:creationId xmlns:a16="http://schemas.microsoft.com/office/drawing/2014/main" id="{0F7BE998-19E2-389A-6756-5EC02C1BD44D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03;p76">
              <a:extLst>
                <a:ext uri="{FF2B5EF4-FFF2-40B4-BE49-F238E27FC236}">
                  <a16:creationId xmlns:a16="http://schemas.microsoft.com/office/drawing/2014/main" id="{DFE8796E-9292-422B-1021-7231CC200287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04;p76">
              <a:extLst>
                <a:ext uri="{FF2B5EF4-FFF2-40B4-BE49-F238E27FC236}">
                  <a16:creationId xmlns:a16="http://schemas.microsoft.com/office/drawing/2014/main" id="{C4F7962C-DAB0-E993-7158-B33D87989094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505;p76">
              <a:extLst>
                <a:ext uri="{FF2B5EF4-FFF2-40B4-BE49-F238E27FC236}">
                  <a16:creationId xmlns:a16="http://schemas.microsoft.com/office/drawing/2014/main" id="{68D75020-8898-4023-76CC-5EDFFF5A0EB3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506;p76">
              <a:extLst>
                <a:ext uri="{FF2B5EF4-FFF2-40B4-BE49-F238E27FC236}">
                  <a16:creationId xmlns:a16="http://schemas.microsoft.com/office/drawing/2014/main" id="{A26CB4B0-EB06-E0AA-8ABB-01F048D6197F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7;p76">
              <a:extLst>
                <a:ext uri="{FF2B5EF4-FFF2-40B4-BE49-F238E27FC236}">
                  <a16:creationId xmlns:a16="http://schemas.microsoft.com/office/drawing/2014/main" id="{6B1DFE18-CD1D-36C4-1EC6-1F97A5CAAAD9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08;p76">
              <a:extLst>
                <a:ext uri="{FF2B5EF4-FFF2-40B4-BE49-F238E27FC236}">
                  <a16:creationId xmlns:a16="http://schemas.microsoft.com/office/drawing/2014/main" id="{83AC9125-64EA-6ABF-9CAA-CA32A1FA8188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09;p76">
              <a:extLst>
                <a:ext uri="{FF2B5EF4-FFF2-40B4-BE49-F238E27FC236}">
                  <a16:creationId xmlns:a16="http://schemas.microsoft.com/office/drawing/2014/main" id="{28D1A0F3-298F-B430-32CC-7B19AAC0924D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10;p76">
              <a:extLst>
                <a:ext uri="{FF2B5EF4-FFF2-40B4-BE49-F238E27FC236}">
                  <a16:creationId xmlns:a16="http://schemas.microsoft.com/office/drawing/2014/main" id="{2573A7C4-4B0E-2C57-2A42-3960A9C13615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11;p76">
              <a:extLst>
                <a:ext uri="{FF2B5EF4-FFF2-40B4-BE49-F238E27FC236}">
                  <a16:creationId xmlns:a16="http://schemas.microsoft.com/office/drawing/2014/main" id="{ED649C7C-6A46-BB5E-9A77-7362BF588E88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131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0"/>
          <p:cNvGrpSpPr/>
          <p:nvPr/>
        </p:nvGrpSpPr>
        <p:grpSpPr>
          <a:xfrm rot="-523541">
            <a:off x="4617266" y="-99083"/>
            <a:ext cx="1087071" cy="879527"/>
            <a:chOff x="1891712" y="291100"/>
            <a:chExt cx="1087100" cy="879550"/>
          </a:xfrm>
        </p:grpSpPr>
        <p:sp>
          <p:nvSpPr>
            <p:cNvPr id="441" name="Google Shape;441;p40"/>
            <p:cNvSpPr/>
            <p:nvPr/>
          </p:nvSpPr>
          <p:spPr>
            <a:xfrm>
              <a:off x="1891712" y="442600"/>
              <a:ext cx="1087100" cy="728050"/>
            </a:xfrm>
            <a:custGeom>
              <a:avLst/>
              <a:gdLst/>
              <a:ahLst/>
              <a:cxnLst/>
              <a:rect l="l" t="t" r="r" b="b"/>
              <a:pathLst>
                <a:path w="43484" h="29122" extrusionOk="0">
                  <a:moveTo>
                    <a:pt x="0" y="28183"/>
                  </a:moveTo>
                  <a:lnTo>
                    <a:pt x="12420" y="0"/>
                  </a:lnTo>
                  <a:lnTo>
                    <a:pt x="43484" y="29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2" name="Google Shape;442;p40"/>
            <p:cNvSpPr/>
            <p:nvPr/>
          </p:nvSpPr>
          <p:spPr>
            <a:xfrm>
              <a:off x="2219137" y="291100"/>
              <a:ext cx="380825" cy="484650"/>
            </a:xfrm>
            <a:custGeom>
              <a:avLst/>
              <a:gdLst/>
              <a:ahLst/>
              <a:cxnLst/>
              <a:rect l="l" t="t" r="r" b="b"/>
              <a:pathLst>
                <a:path w="15233" h="19386" extrusionOk="0">
                  <a:moveTo>
                    <a:pt x="0" y="4905"/>
                  </a:moveTo>
                  <a:lnTo>
                    <a:pt x="1947" y="0"/>
                  </a:lnTo>
                  <a:lnTo>
                    <a:pt x="15233" y="19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-38316" y="73825"/>
            <a:ext cx="47565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Paramètres de configuration</a:t>
            </a:r>
            <a:endParaRPr dirty="0"/>
          </a:p>
        </p:txBody>
      </p:sp>
      <p:sp>
        <p:nvSpPr>
          <p:cNvPr id="444" name="Google Shape;444;p40"/>
          <p:cNvSpPr txBox="1">
            <a:spLocks noGrp="1"/>
          </p:cNvSpPr>
          <p:nvPr>
            <p:ph type="title" idx="2"/>
          </p:nvPr>
        </p:nvSpPr>
        <p:spPr>
          <a:xfrm>
            <a:off x="5621295" y="392691"/>
            <a:ext cx="2033540" cy="435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fr-SN" sz="2000" dirty="0"/>
              <a:t>API REST</a:t>
            </a:r>
            <a:endParaRPr lang="fr-SN" sz="2000" dirty="0">
              <a:solidFill>
                <a:schemeClr val="dk1"/>
              </a:solidFill>
            </a:endParaRPr>
          </a:p>
        </p:txBody>
      </p:sp>
      <p:grpSp>
        <p:nvGrpSpPr>
          <p:cNvPr id="4" name="Google Shape;4976;p78">
            <a:extLst>
              <a:ext uri="{FF2B5EF4-FFF2-40B4-BE49-F238E27FC236}">
                <a16:creationId xmlns:a16="http://schemas.microsoft.com/office/drawing/2014/main" id="{4FCAD692-4A79-4D5B-0B21-599A712A9794}"/>
              </a:ext>
            </a:extLst>
          </p:cNvPr>
          <p:cNvGrpSpPr/>
          <p:nvPr/>
        </p:nvGrpSpPr>
        <p:grpSpPr>
          <a:xfrm>
            <a:off x="4842324" y="320288"/>
            <a:ext cx="449929" cy="442662"/>
            <a:chOff x="5985650" y="2860025"/>
            <a:chExt cx="1396075" cy="1539775"/>
          </a:xfrm>
        </p:grpSpPr>
        <p:sp>
          <p:nvSpPr>
            <p:cNvPr id="5" name="Google Shape;4977;p78">
              <a:extLst>
                <a:ext uri="{FF2B5EF4-FFF2-40B4-BE49-F238E27FC236}">
                  <a16:creationId xmlns:a16="http://schemas.microsoft.com/office/drawing/2014/main" id="{105B322B-8E5D-C865-E8C5-25ABF0A0A82C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Google Shape;4978;p78">
              <a:extLst>
                <a:ext uri="{FF2B5EF4-FFF2-40B4-BE49-F238E27FC236}">
                  <a16:creationId xmlns:a16="http://schemas.microsoft.com/office/drawing/2014/main" id="{F75C82DF-27D3-8A10-80C4-6471973EDFB4}"/>
                </a:ext>
              </a:extLst>
            </p:cNvPr>
            <p:cNvSpPr/>
            <p:nvPr/>
          </p:nvSpPr>
          <p:spPr>
            <a:xfrm>
              <a:off x="6673426" y="3771399"/>
              <a:ext cx="600851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4979;p78">
              <a:extLst>
                <a:ext uri="{FF2B5EF4-FFF2-40B4-BE49-F238E27FC236}">
                  <a16:creationId xmlns:a16="http://schemas.microsoft.com/office/drawing/2014/main" id="{47050B69-2E03-4A5A-2396-7616EBDC9B12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4980;p78">
              <a:extLst>
                <a:ext uri="{FF2B5EF4-FFF2-40B4-BE49-F238E27FC236}">
                  <a16:creationId xmlns:a16="http://schemas.microsoft.com/office/drawing/2014/main" id="{E5F4B1EE-8EA6-8284-1D08-91D3B94ABC5B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4981;p78">
              <a:extLst>
                <a:ext uri="{FF2B5EF4-FFF2-40B4-BE49-F238E27FC236}">
                  <a16:creationId xmlns:a16="http://schemas.microsoft.com/office/drawing/2014/main" id="{F76E6A0B-B013-10A4-92CD-D1AF7D7091A5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4982;p78">
              <a:extLst>
                <a:ext uri="{FF2B5EF4-FFF2-40B4-BE49-F238E27FC236}">
                  <a16:creationId xmlns:a16="http://schemas.microsoft.com/office/drawing/2014/main" id="{A6BA0622-0ED0-5E92-B804-8B8E8158103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4983;p78">
              <a:extLst>
                <a:ext uri="{FF2B5EF4-FFF2-40B4-BE49-F238E27FC236}">
                  <a16:creationId xmlns:a16="http://schemas.microsoft.com/office/drawing/2014/main" id="{743448B1-6866-DEE1-902C-40416AEDB8E1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4984;p78">
              <a:extLst>
                <a:ext uri="{FF2B5EF4-FFF2-40B4-BE49-F238E27FC236}">
                  <a16:creationId xmlns:a16="http://schemas.microsoft.com/office/drawing/2014/main" id="{75E525BF-1EBE-688C-F78F-F53DB5560951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4985;p78">
              <a:extLst>
                <a:ext uri="{FF2B5EF4-FFF2-40B4-BE49-F238E27FC236}">
                  <a16:creationId xmlns:a16="http://schemas.microsoft.com/office/drawing/2014/main" id="{05AD79A9-4781-FC47-688F-F28D8B525ABF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4986;p78">
              <a:extLst>
                <a:ext uri="{FF2B5EF4-FFF2-40B4-BE49-F238E27FC236}">
                  <a16:creationId xmlns:a16="http://schemas.microsoft.com/office/drawing/2014/main" id="{D6D9B9E9-8EA6-A615-8941-50D7E3BCF97C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4987;p78">
              <a:extLst>
                <a:ext uri="{FF2B5EF4-FFF2-40B4-BE49-F238E27FC236}">
                  <a16:creationId xmlns:a16="http://schemas.microsoft.com/office/drawing/2014/main" id="{983C2DED-8044-3776-BD91-13C2D4FE7DD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Google Shape;4988;p78">
              <a:extLst>
                <a:ext uri="{FF2B5EF4-FFF2-40B4-BE49-F238E27FC236}">
                  <a16:creationId xmlns:a16="http://schemas.microsoft.com/office/drawing/2014/main" id="{F03DC0A2-B3E1-D6D3-9463-692AD99D04F7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Google Shape;4989;p78">
              <a:extLst>
                <a:ext uri="{FF2B5EF4-FFF2-40B4-BE49-F238E27FC236}">
                  <a16:creationId xmlns:a16="http://schemas.microsoft.com/office/drawing/2014/main" id="{2A82710C-73EF-9934-824F-2643DB18CA03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" name="Google Shape;4990;p78">
              <a:extLst>
                <a:ext uri="{FF2B5EF4-FFF2-40B4-BE49-F238E27FC236}">
                  <a16:creationId xmlns:a16="http://schemas.microsoft.com/office/drawing/2014/main" id="{34704A60-1723-A5D5-61B0-18E2BF9EFD85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Google Shape;4991;p78">
              <a:extLst>
                <a:ext uri="{FF2B5EF4-FFF2-40B4-BE49-F238E27FC236}">
                  <a16:creationId xmlns:a16="http://schemas.microsoft.com/office/drawing/2014/main" id="{E3FB1F65-4A9B-DFD4-A0E9-192431AC6514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4992;p78">
              <a:extLst>
                <a:ext uri="{FF2B5EF4-FFF2-40B4-BE49-F238E27FC236}">
                  <a16:creationId xmlns:a16="http://schemas.microsoft.com/office/drawing/2014/main" id="{BBF2B84C-EC44-7ED1-5192-8AFD6F0A0D4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Google Shape;4993;p78">
              <a:extLst>
                <a:ext uri="{FF2B5EF4-FFF2-40B4-BE49-F238E27FC236}">
                  <a16:creationId xmlns:a16="http://schemas.microsoft.com/office/drawing/2014/main" id="{FD9BCAA9-AF3F-F6DD-4058-F8B1F0BA7239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4994;p78">
              <a:extLst>
                <a:ext uri="{FF2B5EF4-FFF2-40B4-BE49-F238E27FC236}">
                  <a16:creationId xmlns:a16="http://schemas.microsoft.com/office/drawing/2014/main" id="{2B06F60D-F3BB-B79D-EB54-8F60F50330D5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" name="Google Shape;4995;p78">
              <a:extLst>
                <a:ext uri="{FF2B5EF4-FFF2-40B4-BE49-F238E27FC236}">
                  <a16:creationId xmlns:a16="http://schemas.microsoft.com/office/drawing/2014/main" id="{39BFA424-26D6-7700-F291-4BE67B1EB89B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Google Shape;4996;p78">
              <a:extLst>
                <a:ext uri="{FF2B5EF4-FFF2-40B4-BE49-F238E27FC236}">
                  <a16:creationId xmlns:a16="http://schemas.microsoft.com/office/drawing/2014/main" id="{FE1E0750-9B0B-9223-08D7-B9D396D4E7EE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" name="Google Shape;4997;p78">
              <a:extLst>
                <a:ext uri="{FF2B5EF4-FFF2-40B4-BE49-F238E27FC236}">
                  <a16:creationId xmlns:a16="http://schemas.microsoft.com/office/drawing/2014/main" id="{12BBCEA7-F293-6760-F188-C73AE1545BFD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Google Shape;4998;p78">
              <a:extLst>
                <a:ext uri="{FF2B5EF4-FFF2-40B4-BE49-F238E27FC236}">
                  <a16:creationId xmlns:a16="http://schemas.microsoft.com/office/drawing/2014/main" id="{8FBC9808-136A-9FB5-F5E5-9B984A1C023F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" name="Google Shape;4999;p78">
              <a:extLst>
                <a:ext uri="{FF2B5EF4-FFF2-40B4-BE49-F238E27FC236}">
                  <a16:creationId xmlns:a16="http://schemas.microsoft.com/office/drawing/2014/main" id="{4799B210-9ADC-85C8-D0CC-1726622A44EE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" name="Google Shape;5000;p78">
              <a:extLst>
                <a:ext uri="{FF2B5EF4-FFF2-40B4-BE49-F238E27FC236}">
                  <a16:creationId xmlns:a16="http://schemas.microsoft.com/office/drawing/2014/main" id="{D88E4B66-9774-DAF0-13DC-E792DFE93AE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Google Shape;5001;p78">
              <a:extLst>
                <a:ext uri="{FF2B5EF4-FFF2-40B4-BE49-F238E27FC236}">
                  <a16:creationId xmlns:a16="http://schemas.microsoft.com/office/drawing/2014/main" id="{784FF316-DE13-9511-85A1-732A366ECEB3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0" name="Google Shape;5002;p78">
              <a:extLst>
                <a:ext uri="{FF2B5EF4-FFF2-40B4-BE49-F238E27FC236}">
                  <a16:creationId xmlns:a16="http://schemas.microsoft.com/office/drawing/2014/main" id="{5F687FFE-9995-EC91-6372-3888C05AD375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1" name="Google Shape;5003;p78">
              <a:extLst>
                <a:ext uri="{FF2B5EF4-FFF2-40B4-BE49-F238E27FC236}">
                  <a16:creationId xmlns:a16="http://schemas.microsoft.com/office/drawing/2014/main" id="{8D85008C-B994-2D8C-0DD0-904770594D3D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2" name="Google Shape;5004;p78">
              <a:extLst>
                <a:ext uri="{FF2B5EF4-FFF2-40B4-BE49-F238E27FC236}">
                  <a16:creationId xmlns:a16="http://schemas.microsoft.com/office/drawing/2014/main" id="{DDA355D4-7A4B-61F4-061F-CB151E3B4A5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5005;p78">
              <a:extLst>
                <a:ext uri="{FF2B5EF4-FFF2-40B4-BE49-F238E27FC236}">
                  <a16:creationId xmlns:a16="http://schemas.microsoft.com/office/drawing/2014/main" id="{03B657AF-897C-437E-31F8-067D93910442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Google Shape;5006;p78">
              <a:extLst>
                <a:ext uri="{FF2B5EF4-FFF2-40B4-BE49-F238E27FC236}">
                  <a16:creationId xmlns:a16="http://schemas.microsoft.com/office/drawing/2014/main" id="{F8DEF612-C7F0-F4F5-42BF-46ACE0827633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5" name="Google Shape;5007;p78">
              <a:extLst>
                <a:ext uri="{FF2B5EF4-FFF2-40B4-BE49-F238E27FC236}">
                  <a16:creationId xmlns:a16="http://schemas.microsoft.com/office/drawing/2014/main" id="{E534E99E-D77E-4089-FD23-95832B53E0D4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6" name="Google Shape;5008;p78">
              <a:extLst>
                <a:ext uri="{FF2B5EF4-FFF2-40B4-BE49-F238E27FC236}">
                  <a16:creationId xmlns:a16="http://schemas.microsoft.com/office/drawing/2014/main" id="{3963BABB-965F-C9E0-C3BE-27E460700404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1" name="Sous-titre 40">
            <a:extLst>
              <a:ext uri="{FF2B5EF4-FFF2-40B4-BE49-F238E27FC236}">
                <a16:creationId xmlns:a16="http://schemas.microsoft.com/office/drawing/2014/main" id="{7C88EE46-76B4-EF4E-ABBC-66A76ADC6BA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6001" y="1050908"/>
            <a:ext cx="3614927" cy="3943123"/>
          </a:xfrm>
        </p:spPr>
        <p:txBody>
          <a:bodyPr/>
          <a:lstStyle/>
          <a:p>
            <a:pPr marL="469900" indent="-342900" algn="l">
              <a:buFont typeface="+mj-lt"/>
              <a:buAutoNum type="arabicPeriod"/>
            </a:pPr>
            <a:r>
              <a:rPr lang="fr-SN" sz="1400" dirty="0"/>
              <a:t>On télécharge </a:t>
            </a:r>
            <a:r>
              <a:rPr lang="fr-SN" sz="1400" dirty="0" err="1"/>
              <a:t>Golang</a:t>
            </a:r>
            <a:r>
              <a:rPr lang="fr-SN" sz="1400" dirty="0"/>
              <a:t> sur https://go.dev/ pour accéder au compilateur et à tous les autres outils de développement dont on a besoin pour compiler, tester et exécuter notre code Go </a:t>
            </a:r>
          </a:p>
          <a:p>
            <a:pPr marL="469900" indent="-342900" algn="l">
              <a:buFont typeface="+mj-lt"/>
              <a:buAutoNum type="arabicPeriod"/>
            </a:pPr>
            <a:endParaRPr lang="fr-SN" sz="1400" dirty="0"/>
          </a:p>
          <a:p>
            <a:pPr marL="469900" indent="-342900" algn="l">
              <a:buFont typeface="+mj-lt"/>
              <a:buAutoNum type="arabicPeriod"/>
            </a:pPr>
            <a:r>
              <a:rPr lang="fr-SN" sz="1400" dirty="0"/>
              <a:t>On installe l’extension de Go dans Visual Studio Code qui est notre IDE. Cette extension va utiliser notre installation locale pour fournir des fonctionnalités de développement supplémentaires</a:t>
            </a:r>
            <a:endParaRPr lang="fr-FR" sz="1400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B017CA0-E214-4241-959E-9099F6D2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02948"/>
            <a:ext cx="5131498" cy="166880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EA1FECBC-1484-0C88-CB7B-62CFF2992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665873"/>
            <a:ext cx="5124722" cy="17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7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0"/>
          <p:cNvGrpSpPr/>
          <p:nvPr/>
        </p:nvGrpSpPr>
        <p:grpSpPr>
          <a:xfrm rot="-523541">
            <a:off x="4617266" y="-99083"/>
            <a:ext cx="1087071" cy="879527"/>
            <a:chOff x="1891712" y="291100"/>
            <a:chExt cx="1087100" cy="879550"/>
          </a:xfrm>
        </p:grpSpPr>
        <p:sp>
          <p:nvSpPr>
            <p:cNvPr id="441" name="Google Shape;441;p40"/>
            <p:cNvSpPr/>
            <p:nvPr/>
          </p:nvSpPr>
          <p:spPr>
            <a:xfrm>
              <a:off x="1891712" y="442600"/>
              <a:ext cx="1087100" cy="728050"/>
            </a:xfrm>
            <a:custGeom>
              <a:avLst/>
              <a:gdLst/>
              <a:ahLst/>
              <a:cxnLst/>
              <a:rect l="l" t="t" r="r" b="b"/>
              <a:pathLst>
                <a:path w="43484" h="29122" extrusionOk="0">
                  <a:moveTo>
                    <a:pt x="0" y="28183"/>
                  </a:moveTo>
                  <a:lnTo>
                    <a:pt x="12420" y="0"/>
                  </a:lnTo>
                  <a:lnTo>
                    <a:pt x="43484" y="29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2" name="Google Shape;442;p40"/>
            <p:cNvSpPr/>
            <p:nvPr/>
          </p:nvSpPr>
          <p:spPr>
            <a:xfrm>
              <a:off x="2219137" y="291100"/>
              <a:ext cx="380825" cy="484650"/>
            </a:xfrm>
            <a:custGeom>
              <a:avLst/>
              <a:gdLst/>
              <a:ahLst/>
              <a:cxnLst/>
              <a:rect l="l" t="t" r="r" b="b"/>
              <a:pathLst>
                <a:path w="15233" h="19386" extrusionOk="0">
                  <a:moveTo>
                    <a:pt x="0" y="4905"/>
                  </a:moveTo>
                  <a:lnTo>
                    <a:pt x="1947" y="0"/>
                  </a:lnTo>
                  <a:lnTo>
                    <a:pt x="15233" y="19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-38316" y="73825"/>
            <a:ext cx="47565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Paramètres de configuration</a:t>
            </a:r>
            <a:endParaRPr dirty="0"/>
          </a:p>
        </p:txBody>
      </p:sp>
      <p:sp>
        <p:nvSpPr>
          <p:cNvPr id="444" name="Google Shape;444;p40"/>
          <p:cNvSpPr txBox="1">
            <a:spLocks noGrp="1"/>
          </p:cNvSpPr>
          <p:nvPr>
            <p:ph type="title" idx="2"/>
          </p:nvPr>
        </p:nvSpPr>
        <p:spPr>
          <a:xfrm>
            <a:off x="5621294" y="392691"/>
            <a:ext cx="3209633" cy="435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fr-SN" sz="2000" dirty="0"/>
              <a:t>Application Desktop</a:t>
            </a:r>
            <a:endParaRPr lang="fr-SN" sz="2000" dirty="0">
              <a:solidFill>
                <a:schemeClr val="dk1"/>
              </a:solidFill>
            </a:endParaRPr>
          </a:p>
        </p:txBody>
      </p:sp>
      <p:grpSp>
        <p:nvGrpSpPr>
          <p:cNvPr id="4" name="Google Shape;4976;p78">
            <a:extLst>
              <a:ext uri="{FF2B5EF4-FFF2-40B4-BE49-F238E27FC236}">
                <a16:creationId xmlns:a16="http://schemas.microsoft.com/office/drawing/2014/main" id="{4FCAD692-4A79-4D5B-0B21-599A712A9794}"/>
              </a:ext>
            </a:extLst>
          </p:cNvPr>
          <p:cNvGrpSpPr/>
          <p:nvPr/>
        </p:nvGrpSpPr>
        <p:grpSpPr>
          <a:xfrm>
            <a:off x="4842324" y="320288"/>
            <a:ext cx="449929" cy="442662"/>
            <a:chOff x="5985650" y="2860025"/>
            <a:chExt cx="1396075" cy="1539775"/>
          </a:xfrm>
        </p:grpSpPr>
        <p:sp>
          <p:nvSpPr>
            <p:cNvPr id="5" name="Google Shape;4977;p78">
              <a:extLst>
                <a:ext uri="{FF2B5EF4-FFF2-40B4-BE49-F238E27FC236}">
                  <a16:creationId xmlns:a16="http://schemas.microsoft.com/office/drawing/2014/main" id="{105B322B-8E5D-C865-E8C5-25ABF0A0A82C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Google Shape;4978;p78">
              <a:extLst>
                <a:ext uri="{FF2B5EF4-FFF2-40B4-BE49-F238E27FC236}">
                  <a16:creationId xmlns:a16="http://schemas.microsoft.com/office/drawing/2014/main" id="{F75C82DF-27D3-8A10-80C4-6471973EDFB4}"/>
                </a:ext>
              </a:extLst>
            </p:cNvPr>
            <p:cNvSpPr/>
            <p:nvPr/>
          </p:nvSpPr>
          <p:spPr>
            <a:xfrm>
              <a:off x="6673426" y="3771399"/>
              <a:ext cx="600851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4979;p78">
              <a:extLst>
                <a:ext uri="{FF2B5EF4-FFF2-40B4-BE49-F238E27FC236}">
                  <a16:creationId xmlns:a16="http://schemas.microsoft.com/office/drawing/2014/main" id="{47050B69-2E03-4A5A-2396-7616EBDC9B12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4980;p78">
              <a:extLst>
                <a:ext uri="{FF2B5EF4-FFF2-40B4-BE49-F238E27FC236}">
                  <a16:creationId xmlns:a16="http://schemas.microsoft.com/office/drawing/2014/main" id="{E5F4B1EE-8EA6-8284-1D08-91D3B94ABC5B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4981;p78">
              <a:extLst>
                <a:ext uri="{FF2B5EF4-FFF2-40B4-BE49-F238E27FC236}">
                  <a16:creationId xmlns:a16="http://schemas.microsoft.com/office/drawing/2014/main" id="{F76E6A0B-B013-10A4-92CD-D1AF7D7091A5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4982;p78">
              <a:extLst>
                <a:ext uri="{FF2B5EF4-FFF2-40B4-BE49-F238E27FC236}">
                  <a16:creationId xmlns:a16="http://schemas.microsoft.com/office/drawing/2014/main" id="{A6BA0622-0ED0-5E92-B804-8B8E8158103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4983;p78">
              <a:extLst>
                <a:ext uri="{FF2B5EF4-FFF2-40B4-BE49-F238E27FC236}">
                  <a16:creationId xmlns:a16="http://schemas.microsoft.com/office/drawing/2014/main" id="{743448B1-6866-DEE1-902C-40416AEDB8E1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4984;p78">
              <a:extLst>
                <a:ext uri="{FF2B5EF4-FFF2-40B4-BE49-F238E27FC236}">
                  <a16:creationId xmlns:a16="http://schemas.microsoft.com/office/drawing/2014/main" id="{75E525BF-1EBE-688C-F78F-F53DB5560951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4985;p78">
              <a:extLst>
                <a:ext uri="{FF2B5EF4-FFF2-40B4-BE49-F238E27FC236}">
                  <a16:creationId xmlns:a16="http://schemas.microsoft.com/office/drawing/2014/main" id="{05AD79A9-4781-FC47-688F-F28D8B525ABF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4986;p78">
              <a:extLst>
                <a:ext uri="{FF2B5EF4-FFF2-40B4-BE49-F238E27FC236}">
                  <a16:creationId xmlns:a16="http://schemas.microsoft.com/office/drawing/2014/main" id="{D6D9B9E9-8EA6-A615-8941-50D7E3BCF97C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4987;p78">
              <a:extLst>
                <a:ext uri="{FF2B5EF4-FFF2-40B4-BE49-F238E27FC236}">
                  <a16:creationId xmlns:a16="http://schemas.microsoft.com/office/drawing/2014/main" id="{983C2DED-8044-3776-BD91-13C2D4FE7DD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Google Shape;4988;p78">
              <a:extLst>
                <a:ext uri="{FF2B5EF4-FFF2-40B4-BE49-F238E27FC236}">
                  <a16:creationId xmlns:a16="http://schemas.microsoft.com/office/drawing/2014/main" id="{F03DC0A2-B3E1-D6D3-9463-692AD99D04F7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Google Shape;4989;p78">
              <a:extLst>
                <a:ext uri="{FF2B5EF4-FFF2-40B4-BE49-F238E27FC236}">
                  <a16:creationId xmlns:a16="http://schemas.microsoft.com/office/drawing/2014/main" id="{2A82710C-73EF-9934-824F-2643DB18CA03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" name="Google Shape;4990;p78">
              <a:extLst>
                <a:ext uri="{FF2B5EF4-FFF2-40B4-BE49-F238E27FC236}">
                  <a16:creationId xmlns:a16="http://schemas.microsoft.com/office/drawing/2014/main" id="{34704A60-1723-A5D5-61B0-18E2BF9EFD85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Google Shape;4991;p78">
              <a:extLst>
                <a:ext uri="{FF2B5EF4-FFF2-40B4-BE49-F238E27FC236}">
                  <a16:creationId xmlns:a16="http://schemas.microsoft.com/office/drawing/2014/main" id="{E3FB1F65-4A9B-DFD4-A0E9-192431AC6514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4992;p78">
              <a:extLst>
                <a:ext uri="{FF2B5EF4-FFF2-40B4-BE49-F238E27FC236}">
                  <a16:creationId xmlns:a16="http://schemas.microsoft.com/office/drawing/2014/main" id="{BBF2B84C-EC44-7ED1-5192-8AFD6F0A0D4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Google Shape;4993;p78">
              <a:extLst>
                <a:ext uri="{FF2B5EF4-FFF2-40B4-BE49-F238E27FC236}">
                  <a16:creationId xmlns:a16="http://schemas.microsoft.com/office/drawing/2014/main" id="{FD9BCAA9-AF3F-F6DD-4058-F8B1F0BA7239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4994;p78">
              <a:extLst>
                <a:ext uri="{FF2B5EF4-FFF2-40B4-BE49-F238E27FC236}">
                  <a16:creationId xmlns:a16="http://schemas.microsoft.com/office/drawing/2014/main" id="{2B06F60D-F3BB-B79D-EB54-8F60F50330D5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" name="Google Shape;4995;p78">
              <a:extLst>
                <a:ext uri="{FF2B5EF4-FFF2-40B4-BE49-F238E27FC236}">
                  <a16:creationId xmlns:a16="http://schemas.microsoft.com/office/drawing/2014/main" id="{39BFA424-26D6-7700-F291-4BE67B1EB89B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Google Shape;4996;p78">
              <a:extLst>
                <a:ext uri="{FF2B5EF4-FFF2-40B4-BE49-F238E27FC236}">
                  <a16:creationId xmlns:a16="http://schemas.microsoft.com/office/drawing/2014/main" id="{FE1E0750-9B0B-9223-08D7-B9D396D4E7EE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" name="Google Shape;4997;p78">
              <a:extLst>
                <a:ext uri="{FF2B5EF4-FFF2-40B4-BE49-F238E27FC236}">
                  <a16:creationId xmlns:a16="http://schemas.microsoft.com/office/drawing/2014/main" id="{12BBCEA7-F293-6760-F188-C73AE1545BFD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Google Shape;4998;p78">
              <a:extLst>
                <a:ext uri="{FF2B5EF4-FFF2-40B4-BE49-F238E27FC236}">
                  <a16:creationId xmlns:a16="http://schemas.microsoft.com/office/drawing/2014/main" id="{8FBC9808-136A-9FB5-F5E5-9B984A1C023F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" name="Google Shape;4999;p78">
              <a:extLst>
                <a:ext uri="{FF2B5EF4-FFF2-40B4-BE49-F238E27FC236}">
                  <a16:creationId xmlns:a16="http://schemas.microsoft.com/office/drawing/2014/main" id="{4799B210-9ADC-85C8-D0CC-1726622A44EE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" name="Google Shape;5000;p78">
              <a:extLst>
                <a:ext uri="{FF2B5EF4-FFF2-40B4-BE49-F238E27FC236}">
                  <a16:creationId xmlns:a16="http://schemas.microsoft.com/office/drawing/2014/main" id="{D88E4B66-9774-DAF0-13DC-E792DFE93AE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Google Shape;5001;p78">
              <a:extLst>
                <a:ext uri="{FF2B5EF4-FFF2-40B4-BE49-F238E27FC236}">
                  <a16:creationId xmlns:a16="http://schemas.microsoft.com/office/drawing/2014/main" id="{784FF316-DE13-9511-85A1-732A366ECEB3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0" name="Google Shape;5002;p78">
              <a:extLst>
                <a:ext uri="{FF2B5EF4-FFF2-40B4-BE49-F238E27FC236}">
                  <a16:creationId xmlns:a16="http://schemas.microsoft.com/office/drawing/2014/main" id="{5F687FFE-9995-EC91-6372-3888C05AD375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1" name="Google Shape;5003;p78">
              <a:extLst>
                <a:ext uri="{FF2B5EF4-FFF2-40B4-BE49-F238E27FC236}">
                  <a16:creationId xmlns:a16="http://schemas.microsoft.com/office/drawing/2014/main" id="{8D85008C-B994-2D8C-0DD0-904770594D3D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2" name="Google Shape;5004;p78">
              <a:extLst>
                <a:ext uri="{FF2B5EF4-FFF2-40B4-BE49-F238E27FC236}">
                  <a16:creationId xmlns:a16="http://schemas.microsoft.com/office/drawing/2014/main" id="{DDA355D4-7A4B-61F4-061F-CB151E3B4A5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5005;p78">
              <a:extLst>
                <a:ext uri="{FF2B5EF4-FFF2-40B4-BE49-F238E27FC236}">
                  <a16:creationId xmlns:a16="http://schemas.microsoft.com/office/drawing/2014/main" id="{03B657AF-897C-437E-31F8-067D93910442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Google Shape;5006;p78">
              <a:extLst>
                <a:ext uri="{FF2B5EF4-FFF2-40B4-BE49-F238E27FC236}">
                  <a16:creationId xmlns:a16="http://schemas.microsoft.com/office/drawing/2014/main" id="{F8DEF612-C7F0-F4F5-42BF-46ACE0827633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5" name="Google Shape;5007;p78">
              <a:extLst>
                <a:ext uri="{FF2B5EF4-FFF2-40B4-BE49-F238E27FC236}">
                  <a16:creationId xmlns:a16="http://schemas.microsoft.com/office/drawing/2014/main" id="{E534E99E-D77E-4089-FD23-95832B53E0D4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6" name="Google Shape;5008;p78">
              <a:extLst>
                <a:ext uri="{FF2B5EF4-FFF2-40B4-BE49-F238E27FC236}">
                  <a16:creationId xmlns:a16="http://schemas.microsoft.com/office/drawing/2014/main" id="{3963BABB-965F-C9E0-C3BE-27E460700404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1" name="Sous-titre 40">
            <a:extLst>
              <a:ext uri="{FF2B5EF4-FFF2-40B4-BE49-F238E27FC236}">
                <a16:creationId xmlns:a16="http://schemas.microsoft.com/office/drawing/2014/main" id="{7C88EE46-76B4-EF4E-ABBC-66A76ADC6BA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6001" y="1050908"/>
            <a:ext cx="3614927" cy="3954846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: Tout d'abord, on doit installer Python sur notre système. Vous</a:t>
            </a:r>
            <a:r>
              <a:rPr lang="fr-FR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https://www.python.org/downloads/windows/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95350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notre cas on avait a installer la version 2 de python : python2 : python2.7.12</a:t>
            </a:r>
          </a:p>
          <a:p>
            <a:pPr marL="0" lvl="0" indent="0">
              <a:lnSpc>
                <a:spcPct val="107000"/>
              </a:lnSpc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: installer 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PyGObject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 une bibliothèque Python qui fournit une liaison Python pour les bibliothèques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GObject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GTK+ ;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PyGObject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permet  de créer des applications graphiques en utilisant Python</a:t>
            </a:r>
          </a:p>
          <a:p>
            <a:pPr algn="l"/>
            <a:endParaRPr lang="fr-FR" dirty="0"/>
          </a:p>
        </p:txBody>
      </p:sp>
      <p:grpSp>
        <p:nvGrpSpPr>
          <p:cNvPr id="57" name="Google Shape;534;p44">
            <a:extLst>
              <a:ext uri="{FF2B5EF4-FFF2-40B4-BE49-F238E27FC236}">
                <a16:creationId xmlns:a16="http://schemas.microsoft.com/office/drawing/2014/main" id="{B1FEB9DD-2497-45B6-BDF1-168F075E4101}"/>
              </a:ext>
            </a:extLst>
          </p:cNvPr>
          <p:cNvGrpSpPr/>
          <p:nvPr/>
        </p:nvGrpSpPr>
        <p:grpSpPr>
          <a:xfrm>
            <a:off x="1944295" y="1207113"/>
            <a:ext cx="2139550" cy="3269250"/>
            <a:chOff x="1061225" y="1386425"/>
            <a:chExt cx="2139550" cy="3269250"/>
          </a:xfrm>
        </p:grpSpPr>
        <p:sp>
          <p:nvSpPr>
            <p:cNvPr id="58" name="Google Shape;535;p44">
              <a:extLst>
                <a:ext uri="{FF2B5EF4-FFF2-40B4-BE49-F238E27FC236}">
                  <a16:creationId xmlns:a16="http://schemas.microsoft.com/office/drawing/2014/main" id="{40C3AE88-4DA3-3F5D-AF76-140FE9C82A3B}"/>
                </a:ext>
              </a:extLst>
            </p:cNvPr>
            <p:cNvSpPr/>
            <p:nvPr/>
          </p:nvSpPr>
          <p:spPr>
            <a:xfrm>
              <a:off x="1061225" y="1489125"/>
              <a:ext cx="2139550" cy="3166550"/>
            </a:xfrm>
            <a:custGeom>
              <a:avLst/>
              <a:gdLst/>
              <a:ahLst/>
              <a:cxnLst/>
              <a:rect l="l" t="t" r="r" b="b"/>
              <a:pathLst>
                <a:path w="85582" h="126662" extrusionOk="0">
                  <a:moveTo>
                    <a:pt x="2766" y="4108"/>
                  </a:moveTo>
                  <a:lnTo>
                    <a:pt x="85582" y="0"/>
                  </a:lnTo>
                  <a:lnTo>
                    <a:pt x="80818" y="124608"/>
                  </a:lnTo>
                  <a:lnTo>
                    <a:pt x="0" y="1266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" name="Google Shape;536;p44">
              <a:extLst>
                <a:ext uri="{FF2B5EF4-FFF2-40B4-BE49-F238E27FC236}">
                  <a16:creationId xmlns:a16="http://schemas.microsoft.com/office/drawing/2014/main" id="{12333DD8-26D3-4BC1-DE30-AC88529F5A11}"/>
                </a:ext>
              </a:extLst>
            </p:cNvPr>
            <p:cNvSpPr/>
            <p:nvPr/>
          </p:nvSpPr>
          <p:spPr>
            <a:xfrm>
              <a:off x="1133963" y="1386425"/>
              <a:ext cx="736000" cy="154050"/>
            </a:xfrm>
            <a:custGeom>
              <a:avLst/>
              <a:gdLst/>
              <a:ahLst/>
              <a:cxnLst/>
              <a:rect l="l" t="t" r="r" b="b"/>
              <a:pathLst>
                <a:path w="29440" h="6162" extrusionOk="0">
                  <a:moveTo>
                    <a:pt x="0" y="6162"/>
                  </a:moveTo>
                  <a:lnTo>
                    <a:pt x="0" y="0"/>
                  </a:lnTo>
                  <a:lnTo>
                    <a:pt x="29440" y="5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grpSp>
        <p:nvGrpSpPr>
          <p:cNvPr id="60" name="Google Shape;4501;p76">
            <a:extLst>
              <a:ext uri="{FF2B5EF4-FFF2-40B4-BE49-F238E27FC236}">
                <a16:creationId xmlns:a16="http://schemas.microsoft.com/office/drawing/2014/main" id="{7880A9B5-B300-4DE9-14C3-B69D0410D6B1}"/>
              </a:ext>
            </a:extLst>
          </p:cNvPr>
          <p:cNvGrpSpPr/>
          <p:nvPr/>
        </p:nvGrpSpPr>
        <p:grpSpPr>
          <a:xfrm>
            <a:off x="2177143" y="2377439"/>
            <a:ext cx="1619794" cy="677087"/>
            <a:chOff x="1808063" y="4294338"/>
            <a:chExt cx="3370782" cy="721817"/>
          </a:xfrm>
        </p:grpSpPr>
        <p:sp>
          <p:nvSpPr>
            <p:cNvPr id="61" name="Google Shape;4502;p76">
              <a:extLst>
                <a:ext uri="{FF2B5EF4-FFF2-40B4-BE49-F238E27FC236}">
                  <a16:creationId xmlns:a16="http://schemas.microsoft.com/office/drawing/2014/main" id="{0F7BE998-19E2-389A-6756-5EC02C1BD44D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03;p76">
              <a:extLst>
                <a:ext uri="{FF2B5EF4-FFF2-40B4-BE49-F238E27FC236}">
                  <a16:creationId xmlns:a16="http://schemas.microsoft.com/office/drawing/2014/main" id="{DFE8796E-9292-422B-1021-7231CC200287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04;p76">
              <a:extLst>
                <a:ext uri="{FF2B5EF4-FFF2-40B4-BE49-F238E27FC236}">
                  <a16:creationId xmlns:a16="http://schemas.microsoft.com/office/drawing/2014/main" id="{C4F7962C-DAB0-E993-7158-B33D87989094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505;p76">
              <a:extLst>
                <a:ext uri="{FF2B5EF4-FFF2-40B4-BE49-F238E27FC236}">
                  <a16:creationId xmlns:a16="http://schemas.microsoft.com/office/drawing/2014/main" id="{68D75020-8898-4023-76CC-5EDFFF5A0EB3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506;p76">
              <a:extLst>
                <a:ext uri="{FF2B5EF4-FFF2-40B4-BE49-F238E27FC236}">
                  <a16:creationId xmlns:a16="http://schemas.microsoft.com/office/drawing/2014/main" id="{A26CB4B0-EB06-E0AA-8ABB-01F048D6197F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7;p76">
              <a:extLst>
                <a:ext uri="{FF2B5EF4-FFF2-40B4-BE49-F238E27FC236}">
                  <a16:creationId xmlns:a16="http://schemas.microsoft.com/office/drawing/2014/main" id="{6B1DFE18-CD1D-36C4-1EC6-1F97A5CAAAD9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08;p76">
              <a:extLst>
                <a:ext uri="{FF2B5EF4-FFF2-40B4-BE49-F238E27FC236}">
                  <a16:creationId xmlns:a16="http://schemas.microsoft.com/office/drawing/2014/main" id="{83AC9125-64EA-6ABF-9CAA-CA32A1FA8188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09;p76">
              <a:extLst>
                <a:ext uri="{FF2B5EF4-FFF2-40B4-BE49-F238E27FC236}">
                  <a16:creationId xmlns:a16="http://schemas.microsoft.com/office/drawing/2014/main" id="{28D1A0F3-298F-B430-32CC-7B19AAC0924D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10;p76">
              <a:extLst>
                <a:ext uri="{FF2B5EF4-FFF2-40B4-BE49-F238E27FC236}">
                  <a16:creationId xmlns:a16="http://schemas.microsoft.com/office/drawing/2014/main" id="{2573A7C4-4B0E-2C57-2A42-3960A9C13615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11;p76">
              <a:extLst>
                <a:ext uri="{FF2B5EF4-FFF2-40B4-BE49-F238E27FC236}">
                  <a16:creationId xmlns:a16="http://schemas.microsoft.com/office/drawing/2014/main" id="{ED649C7C-6A46-BB5E-9A77-7362BF588E88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5080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0"/>
          <p:cNvGrpSpPr/>
          <p:nvPr/>
        </p:nvGrpSpPr>
        <p:grpSpPr>
          <a:xfrm rot="-523541">
            <a:off x="4617266" y="-99083"/>
            <a:ext cx="1087071" cy="879527"/>
            <a:chOff x="1891712" y="291100"/>
            <a:chExt cx="1087100" cy="879550"/>
          </a:xfrm>
        </p:grpSpPr>
        <p:sp>
          <p:nvSpPr>
            <p:cNvPr id="441" name="Google Shape;441;p40"/>
            <p:cNvSpPr/>
            <p:nvPr/>
          </p:nvSpPr>
          <p:spPr>
            <a:xfrm>
              <a:off x="1891712" y="442600"/>
              <a:ext cx="1087100" cy="728050"/>
            </a:xfrm>
            <a:custGeom>
              <a:avLst/>
              <a:gdLst/>
              <a:ahLst/>
              <a:cxnLst/>
              <a:rect l="l" t="t" r="r" b="b"/>
              <a:pathLst>
                <a:path w="43484" h="29122" extrusionOk="0">
                  <a:moveTo>
                    <a:pt x="0" y="28183"/>
                  </a:moveTo>
                  <a:lnTo>
                    <a:pt x="12420" y="0"/>
                  </a:lnTo>
                  <a:lnTo>
                    <a:pt x="43484" y="29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2" name="Google Shape;442;p40"/>
            <p:cNvSpPr/>
            <p:nvPr/>
          </p:nvSpPr>
          <p:spPr>
            <a:xfrm>
              <a:off x="2219137" y="291100"/>
              <a:ext cx="380825" cy="484650"/>
            </a:xfrm>
            <a:custGeom>
              <a:avLst/>
              <a:gdLst/>
              <a:ahLst/>
              <a:cxnLst/>
              <a:rect l="l" t="t" r="r" b="b"/>
              <a:pathLst>
                <a:path w="15233" h="19386" extrusionOk="0">
                  <a:moveTo>
                    <a:pt x="0" y="4905"/>
                  </a:moveTo>
                  <a:lnTo>
                    <a:pt x="1947" y="0"/>
                  </a:lnTo>
                  <a:lnTo>
                    <a:pt x="15233" y="19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-38316" y="73825"/>
            <a:ext cx="47565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Paramètres de configuration</a:t>
            </a:r>
            <a:endParaRPr dirty="0"/>
          </a:p>
        </p:txBody>
      </p:sp>
      <p:sp>
        <p:nvSpPr>
          <p:cNvPr id="444" name="Google Shape;444;p40"/>
          <p:cNvSpPr txBox="1">
            <a:spLocks noGrp="1"/>
          </p:cNvSpPr>
          <p:nvPr>
            <p:ph type="title" idx="2"/>
          </p:nvPr>
        </p:nvSpPr>
        <p:spPr>
          <a:xfrm>
            <a:off x="5621294" y="392691"/>
            <a:ext cx="3209633" cy="435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fr-SN" sz="2000" dirty="0"/>
              <a:t>Application Desktop</a:t>
            </a:r>
            <a:endParaRPr lang="fr-SN" sz="2000" dirty="0">
              <a:solidFill>
                <a:schemeClr val="dk1"/>
              </a:solidFill>
            </a:endParaRPr>
          </a:p>
        </p:txBody>
      </p:sp>
      <p:grpSp>
        <p:nvGrpSpPr>
          <p:cNvPr id="4" name="Google Shape;4976;p78">
            <a:extLst>
              <a:ext uri="{FF2B5EF4-FFF2-40B4-BE49-F238E27FC236}">
                <a16:creationId xmlns:a16="http://schemas.microsoft.com/office/drawing/2014/main" id="{4FCAD692-4A79-4D5B-0B21-599A712A9794}"/>
              </a:ext>
            </a:extLst>
          </p:cNvPr>
          <p:cNvGrpSpPr/>
          <p:nvPr/>
        </p:nvGrpSpPr>
        <p:grpSpPr>
          <a:xfrm>
            <a:off x="4842324" y="320288"/>
            <a:ext cx="449929" cy="442662"/>
            <a:chOff x="5985650" y="2860025"/>
            <a:chExt cx="1396075" cy="1539775"/>
          </a:xfrm>
        </p:grpSpPr>
        <p:sp>
          <p:nvSpPr>
            <p:cNvPr id="5" name="Google Shape;4977;p78">
              <a:extLst>
                <a:ext uri="{FF2B5EF4-FFF2-40B4-BE49-F238E27FC236}">
                  <a16:creationId xmlns:a16="http://schemas.microsoft.com/office/drawing/2014/main" id="{105B322B-8E5D-C865-E8C5-25ABF0A0A82C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Google Shape;4978;p78">
              <a:extLst>
                <a:ext uri="{FF2B5EF4-FFF2-40B4-BE49-F238E27FC236}">
                  <a16:creationId xmlns:a16="http://schemas.microsoft.com/office/drawing/2014/main" id="{F75C82DF-27D3-8A10-80C4-6471973EDFB4}"/>
                </a:ext>
              </a:extLst>
            </p:cNvPr>
            <p:cNvSpPr/>
            <p:nvPr/>
          </p:nvSpPr>
          <p:spPr>
            <a:xfrm>
              <a:off x="6673426" y="3771399"/>
              <a:ext cx="600851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4979;p78">
              <a:extLst>
                <a:ext uri="{FF2B5EF4-FFF2-40B4-BE49-F238E27FC236}">
                  <a16:creationId xmlns:a16="http://schemas.microsoft.com/office/drawing/2014/main" id="{47050B69-2E03-4A5A-2396-7616EBDC9B12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4980;p78">
              <a:extLst>
                <a:ext uri="{FF2B5EF4-FFF2-40B4-BE49-F238E27FC236}">
                  <a16:creationId xmlns:a16="http://schemas.microsoft.com/office/drawing/2014/main" id="{E5F4B1EE-8EA6-8284-1D08-91D3B94ABC5B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4981;p78">
              <a:extLst>
                <a:ext uri="{FF2B5EF4-FFF2-40B4-BE49-F238E27FC236}">
                  <a16:creationId xmlns:a16="http://schemas.microsoft.com/office/drawing/2014/main" id="{F76E6A0B-B013-10A4-92CD-D1AF7D7091A5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4982;p78">
              <a:extLst>
                <a:ext uri="{FF2B5EF4-FFF2-40B4-BE49-F238E27FC236}">
                  <a16:creationId xmlns:a16="http://schemas.microsoft.com/office/drawing/2014/main" id="{A6BA0622-0ED0-5E92-B804-8B8E8158103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4983;p78">
              <a:extLst>
                <a:ext uri="{FF2B5EF4-FFF2-40B4-BE49-F238E27FC236}">
                  <a16:creationId xmlns:a16="http://schemas.microsoft.com/office/drawing/2014/main" id="{743448B1-6866-DEE1-902C-40416AEDB8E1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4984;p78">
              <a:extLst>
                <a:ext uri="{FF2B5EF4-FFF2-40B4-BE49-F238E27FC236}">
                  <a16:creationId xmlns:a16="http://schemas.microsoft.com/office/drawing/2014/main" id="{75E525BF-1EBE-688C-F78F-F53DB5560951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4985;p78">
              <a:extLst>
                <a:ext uri="{FF2B5EF4-FFF2-40B4-BE49-F238E27FC236}">
                  <a16:creationId xmlns:a16="http://schemas.microsoft.com/office/drawing/2014/main" id="{05AD79A9-4781-FC47-688F-F28D8B525ABF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4986;p78">
              <a:extLst>
                <a:ext uri="{FF2B5EF4-FFF2-40B4-BE49-F238E27FC236}">
                  <a16:creationId xmlns:a16="http://schemas.microsoft.com/office/drawing/2014/main" id="{D6D9B9E9-8EA6-A615-8941-50D7E3BCF97C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4987;p78">
              <a:extLst>
                <a:ext uri="{FF2B5EF4-FFF2-40B4-BE49-F238E27FC236}">
                  <a16:creationId xmlns:a16="http://schemas.microsoft.com/office/drawing/2014/main" id="{983C2DED-8044-3776-BD91-13C2D4FE7DD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Google Shape;4988;p78">
              <a:extLst>
                <a:ext uri="{FF2B5EF4-FFF2-40B4-BE49-F238E27FC236}">
                  <a16:creationId xmlns:a16="http://schemas.microsoft.com/office/drawing/2014/main" id="{F03DC0A2-B3E1-D6D3-9463-692AD99D04F7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Google Shape;4989;p78">
              <a:extLst>
                <a:ext uri="{FF2B5EF4-FFF2-40B4-BE49-F238E27FC236}">
                  <a16:creationId xmlns:a16="http://schemas.microsoft.com/office/drawing/2014/main" id="{2A82710C-73EF-9934-824F-2643DB18CA03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" name="Google Shape;4990;p78">
              <a:extLst>
                <a:ext uri="{FF2B5EF4-FFF2-40B4-BE49-F238E27FC236}">
                  <a16:creationId xmlns:a16="http://schemas.microsoft.com/office/drawing/2014/main" id="{34704A60-1723-A5D5-61B0-18E2BF9EFD85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Google Shape;4991;p78">
              <a:extLst>
                <a:ext uri="{FF2B5EF4-FFF2-40B4-BE49-F238E27FC236}">
                  <a16:creationId xmlns:a16="http://schemas.microsoft.com/office/drawing/2014/main" id="{E3FB1F65-4A9B-DFD4-A0E9-192431AC6514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4992;p78">
              <a:extLst>
                <a:ext uri="{FF2B5EF4-FFF2-40B4-BE49-F238E27FC236}">
                  <a16:creationId xmlns:a16="http://schemas.microsoft.com/office/drawing/2014/main" id="{BBF2B84C-EC44-7ED1-5192-8AFD6F0A0D4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Google Shape;4993;p78">
              <a:extLst>
                <a:ext uri="{FF2B5EF4-FFF2-40B4-BE49-F238E27FC236}">
                  <a16:creationId xmlns:a16="http://schemas.microsoft.com/office/drawing/2014/main" id="{FD9BCAA9-AF3F-F6DD-4058-F8B1F0BA7239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4994;p78">
              <a:extLst>
                <a:ext uri="{FF2B5EF4-FFF2-40B4-BE49-F238E27FC236}">
                  <a16:creationId xmlns:a16="http://schemas.microsoft.com/office/drawing/2014/main" id="{2B06F60D-F3BB-B79D-EB54-8F60F50330D5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" name="Google Shape;4995;p78">
              <a:extLst>
                <a:ext uri="{FF2B5EF4-FFF2-40B4-BE49-F238E27FC236}">
                  <a16:creationId xmlns:a16="http://schemas.microsoft.com/office/drawing/2014/main" id="{39BFA424-26D6-7700-F291-4BE67B1EB89B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Google Shape;4996;p78">
              <a:extLst>
                <a:ext uri="{FF2B5EF4-FFF2-40B4-BE49-F238E27FC236}">
                  <a16:creationId xmlns:a16="http://schemas.microsoft.com/office/drawing/2014/main" id="{FE1E0750-9B0B-9223-08D7-B9D396D4E7EE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" name="Google Shape;4997;p78">
              <a:extLst>
                <a:ext uri="{FF2B5EF4-FFF2-40B4-BE49-F238E27FC236}">
                  <a16:creationId xmlns:a16="http://schemas.microsoft.com/office/drawing/2014/main" id="{12BBCEA7-F293-6760-F188-C73AE1545BFD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Google Shape;4998;p78">
              <a:extLst>
                <a:ext uri="{FF2B5EF4-FFF2-40B4-BE49-F238E27FC236}">
                  <a16:creationId xmlns:a16="http://schemas.microsoft.com/office/drawing/2014/main" id="{8FBC9808-136A-9FB5-F5E5-9B984A1C023F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" name="Google Shape;4999;p78">
              <a:extLst>
                <a:ext uri="{FF2B5EF4-FFF2-40B4-BE49-F238E27FC236}">
                  <a16:creationId xmlns:a16="http://schemas.microsoft.com/office/drawing/2014/main" id="{4799B210-9ADC-85C8-D0CC-1726622A44EE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" name="Google Shape;5000;p78">
              <a:extLst>
                <a:ext uri="{FF2B5EF4-FFF2-40B4-BE49-F238E27FC236}">
                  <a16:creationId xmlns:a16="http://schemas.microsoft.com/office/drawing/2014/main" id="{D88E4B66-9774-DAF0-13DC-E792DFE93AE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Google Shape;5001;p78">
              <a:extLst>
                <a:ext uri="{FF2B5EF4-FFF2-40B4-BE49-F238E27FC236}">
                  <a16:creationId xmlns:a16="http://schemas.microsoft.com/office/drawing/2014/main" id="{784FF316-DE13-9511-85A1-732A366ECEB3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0" name="Google Shape;5002;p78">
              <a:extLst>
                <a:ext uri="{FF2B5EF4-FFF2-40B4-BE49-F238E27FC236}">
                  <a16:creationId xmlns:a16="http://schemas.microsoft.com/office/drawing/2014/main" id="{5F687FFE-9995-EC91-6372-3888C05AD375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1" name="Google Shape;5003;p78">
              <a:extLst>
                <a:ext uri="{FF2B5EF4-FFF2-40B4-BE49-F238E27FC236}">
                  <a16:creationId xmlns:a16="http://schemas.microsoft.com/office/drawing/2014/main" id="{8D85008C-B994-2D8C-0DD0-904770594D3D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2" name="Google Shape;5004;p78">
              <a:extLst>
                <a:ext uri="{FF2B5EF4-FFF2-40B4-BE49-F238E27FC236}">
                  <a16:creationId xmlns:a16="http://schemas.microsoft.com/office/drawing/2014/main" id="{DDA355D4-7A4B-61F4-061F-CB151E3B4A5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5005;p78">
              <a:extLst>
                <a:ext uri="{FF2B5EF4-FFF2-40B4-BE49-F238E27FC236}">
                  <a16:creationId xmlns:a16="http://schemas.microsoft.com/office/drawing/2014/main" id="{03B657AF-897C-437E-31F8-067D93910442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Google Shape;5006;p78">
              <a:extLst>
                <a:ext uri="{FF2B5EF4-FFF2-40B4-BE49-F238E27FC236}">
                  <a16:creationId xmlns:a16="http://schemas.microsoft.com/office/drawing/2014/main" id="{F8DEF612-C7F0-F4F5-42BF-46ACE0827633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5" name="Google Shape;5007;p78">
              <a:extLst>
                <a:ext uri="{FF2B5EF4-FFF2-40B4-BE49-F238E27FC236}">
                  <a16:creationId xmlns:a16="http://schemas.microsoft.com/office/drawing/2014/main" id="{E534E99E-D77E-4089-FD23-95832B53E0D4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6" name="Google Shape;5008;p78">
              <a:extLst>
                <a:ext uri="{FF2B5EF4-FFF2-40B4-BE49-F238E27FC236}">
                  <a16:creationId xmlns:a16="http://schemas.microsoft.com/office/drawing/2014/main" id="{3963BABB-965F-C9E0-C3BE-27E460700404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1" name="Sous-titre 40">
            <a:extLst>
              <a:ext uri="{FF2B5EF4-FFF2-40B4-BE49-F238E27FC236}">
                <a16:creationId xmlns:a16="http://schemas.microsoft.com/office/drawing/2014/main" id="{7C88EE46-76B4-EF4E-ABBC-66A76ADC6BA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6001" y="1050908"/>
            <a:ext cx="3614927" cy="3954846"/>
          </a:xfrm>
        </p:spPr>
        <p:txBody>
          <a:bodyPr/>
          <a:lstStyle/>
          <a:p>
            <a:pPr algn="l"/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Installer GTK3+ pour Windows : GTK+ est un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toolkit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d'interface utilisateur multiplateforme pour la création d'interfaces graphiques. On a installé les fichiers binaires de GTK+ pour Windows à partir du site officiel : https://www.gtk.org/download/windows.php</a:t>
            </a:r>
            <a:endParaRPr lang="fr-FR" dirty="0"/>
          </a:p>
        </p:txBody>
      </p:sp>
      <p:grpSp>
        <p:nvGrpSpPr>
          <p:cNvPr id="57" name="Google Shape;534;p44">
            <a:extLst>
              <a:ext uri="{FF2B5EF4-FFF2-40B4-BE49-F238E27FC236}">
                <a16:creationId xmlns:a16="http://schemas.microsoft.com/office/drawing/2014/main" id="{B1FEB9DD-2497-45B6-BDF1-168F075E4101}"/>
              </a:ext>
            </a:extLst>
          </p:cNvPr>
          <p:cNvGrpSpPr/>
          <p:nvPr/>
        </p:nvGrpSpPr>
        <p:grpSpPr>
          <a:xfrm>
            <a:off x="1944295" y="1207113"/>
            <a:ext cx="2139550" cy="3269250"/>
            <a:chOff x="1061225" y="1386425"/>
            <a:chExt cx="2139550" cy="3269250"/>
          </a:xfrm>
        </p:grpSpPr>
        <p:sp>
          <p:nvSpPr>
            <p:cNvPr id="58" name="Google Shape;535;p44">
              <a:extLst>
                <a:ext uri="{FF2B5EF4-FFF2-40B4-BE49-F238E27FC236}">
                  <a16:creationId xmlns:a16="http://schemas.microsoft.com/office/drawing/2014/main" id="{40C3AE88-4DA3-3F5D-AF76-140FE9C82A3B}"/>
                </a:ext>
              </a:extLst>
            </p:cNvPr>
            <p:cNvSpPr/>
            <p:nvPr/>
          </p:nvSpPr>
          <p:spPr>
            <a:xfrm>
              <a:off x="1061225" y="1489125"/>
              <a:ext cx="2139550" cy="3166550"/>
            </a:xfrm>
            <a:custGeom>
              <a:avLst/>
              <a:gdLst/>
              <a:ahLst/>
              <a:cxnLst/>
              <a:rect l="l" t="t" r="r" b="b"/>
              <a:pathLst>
                <a:path w="85582" h="126662" extrusionOk="0">
                  <a:moveTo>
                    <a:pt x="2766" y="4108"/>
                  </a:moveTo>
                  <a:lnTo>
                    <a:pt x="85582" y="0"/>
                  </a:lnTo>
                  <a:lnTo>
                    <a:pt x="80818" y="124608"/>
                  </a:lnTo>
                  <a:lnTo>
                    <a:pt x="0" y="1266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" name="Google Shape;536;p44">
              <a:extLst>
                <a:ext uri="{FF2B5EF4-FFF2-40B4-BE49-F238E27FC236}">
                  <a16:creationId xmlns:a16="http://schemas.microsoft.com/office/drawing/2014/main" id="{12333DD8-26D3-4BC1-DE30-AC88529F5A11}"/>
                </a:ext>
              </a:extLst>
            </p:cNvPr>
            <p:cNvSpPr/>
            <p:nvPr/>
          </p:nvSpPr>
          <p:spPr>
            <a:xfrm>
              <a:off x="1133963" y="1386425"/>
              <a:ext cx="736000" cy="154050"/>
            </a:xfrm>
            <a:custGeom>
              <a:avLst/>
              <a:gdLst/>
              <a:ahLst/>
              <a:cxnLst/>
              <a:rect l="l" t="t" r="r" b="b"/>
              <a:pathLst>
                <a:path w="29440" h="6162" extrusionOk="0">
                  <a:moveTo>
                    <a:pt x="0" y="6162"/>
                  </a:moveTo>
                  <a:lnTo>
                    <a:pt x="0" y="0"/>
                  </a:lnTo>
                  <a:lnTo>
                    <a:pt x="29440" y="5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grpSp>
        <p:nvGrpSpPr>
          <p:cNvPr id="60" name="Google Shape;4501;p76">
            <a:extLst>
              <a:ext uri="{FF2B5EF4-FFF2-40B4-BE49-F238E27FC236}">
                <a16:creationId xmlns:a16="http://schemas.microsoft.com/office/drawing/2014/main" id="{7880A9B5-B300-4DE9-14C3-B69D0410D6B1}"/>
              </a:ext>
            </a:extLst>
          </p:cNvPr>
          <p:cNvGrpSpPr/>
          <p:nvPr/>
        </p:nvGrpSpPr>
        <p:grpSpPr>
          <a:xfrm>
            <a:off x="2177143" y="2377439"/>
            <a:ext cx="1619794" cy="677087"/>
            <a:chOff x="1808063" y="4294338"/>
            <a:chExt cx="3370782" cy="721817"/>
          </a:xfrm>
        </p:grpSpPr>
        <p:sp>
          <p:nvSpPr>
            <p:cNvPr id="61" name="Google Shape;4502;p76">
              <a:extLst>
                <a:ext uri="{FF2B5EF4-FFF2-40B4-BE49-F238E27FC236}">
                  <a16:creationId xmlns:a16="http://schemas.microsoft.com/office/drawing/2014/main" id="{0F7BE998-19E2-389A-6756-5EC02C1BD44D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03;p76">
              <a:extLst>
                <a:ext uri="{FF2B5EF4-FFF2-40B4-BE49-F238E27FC236}">
                  <a16:creationId xmlns:a16="http://schemas.microsoft.com/office/drawing/2014/main" id="{DFE8796E-9292-422B-1021-7231CC200287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04;p76">
              <a:extLst>
                <a:ext uri="{FF2B5EF4-FFF2-40B4-BE49-F238E27FC236}">
                  <a16:creationId xmlns:a16="http://schemas.microsoft.com/office/drawing/2014/main" id="{C4F7962C-DAB0-E993-7158-B33D87989094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505;p76">
              <a:extLst>
                <a:ext uri="{FF2B5EF4-FFF2-40B4-BE49-F238E27FC236}">
                  <a16:creationId xmlns:a16="http://schemas.microsoft.com/office/drawing/2014/main" id="{68D75020-8898-4023-76CC-5EDFFF5A0EB3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506;p76">
              <a:extLst>
                <a:ext uri="{FF2B5EF4-FFF2-40B4-BE49-F238E27FC236}">
                  <a16:creationId xmlns:a16="http://schemas.microsoft.com/office/drawing/2014/main" id="{A26CB4B0-EB06-E0AA-8ABB-01F048D6197F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7;p76">
              <a:extLst>
                <a:ext uri="{FF2B5EF4-FFF2-40B4-BE49-F238E27FC236}">
                  <a16:creationId xmlns:a16="http://schemas.microsoft.com/office/drawing/2014/main" id="{6B1DFE18-CD1D-36C4-1EC6-1F97A5CAAAD9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08;p76">
              <a:extLst>
                <a:ext uri="{FF2B5EF4-FFF2-40B4-BE49-F238E27FC236}">
                  <a16:creationId xmlns:a16="http://schemas.microsoft.com/office/drawing/2014/main" id="{83AC9125-64EA-6ABF-9CAA-CA32A1FA8188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09;p76">
              <a:extLst>
                <a:ext uri="{FF2B5EF4-FFF2-40B4-BE49-F238E27FC236}">
                  <a16:creationId xmlns:a16="http://schemas.microsoft.com/office/drawing/2014/main" id="{28D1A0F3-298F-B430-32CC-7B19AAC0924D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10;p76">
              <a:extLst>
                <a:ext uri="{FF2B5EF4-FFF2-40B4-BE49-F238E27FC236}">
                  <a16:creationId xmlns:a16="http://schemas.microsoft.com/office/drawing/2014/main" id="{2573A7C4-4B0E-2C57-2A42-3960A9C13615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11;p76">
              <a:extLst>
                <a:ext uri="{FF2B5EF4-FFF2-40B4-BE49-F238E27FC236}">
                  <a16:creationId xmlns:a16="http://schemas.microsoft.com/office/drawing/2014/main" id="{ED649C7C-6A46-BB5E-9A77-7362BF588E88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3674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0"/>
          <p:cNvGrpSpPr/>
          <p:nvPr/>
        </p:nvGrpSpPr>
        <p:grpSpPr>
          <a:xfrm rot="-523541">
            <a:off x="4617266" y="-99083"/>
            <a:ext cx="1087071" cy="879527"/>
            <a:chOff x="1891712" y="291100"/>
            <a:chExt cx="1087100" cy="879550"/>
          </a:xfrm>
        </p:grpSpPr>
        <p:sp>
          <p:nvSpPr>
            <p:cNvPr id="441" name="Google Shape;441;p40"/>
            <p:cNvSpPr/>
            <p:nvPr/>
          </p:nvSpPr>
          <p:spPr>
            <a:xfrm>
              <a:off x="1891712" y="442600"/>
              <a:ext cx="1087100" cy="728050"/>
            </a:xfrm>
            <a:custGeom>
              <a:avLst/>
              <a:gdLst/>
              <a:ahLst/>
              <a:cxnLst/>
              <a:rect l="l" t="t" r="r" b="b"/>
              <a:pathLst>
                <a:path w="43484" h="29122" extrusionOk="0">
                  <a:moveTo>
                    <a:pt x="0" y="28183"/>
                  </a:moveTo>
                  <a:lnTo>
                    <a:pt x="12420" y="0"/>
                  </a:lnTo>
                  <a:lnTo>
                    <a:pt x="43484" y="29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2" name="Google Shape;442;p40"/>
            <p:cNvSpPr/>
            <p:nvPr/>
          </p:nvSpPr>
          <p:spPr>
            <a:xfrm>
              <a:off x="2219137" y="291100"/>
              <a:ext cx="380825" cy="484650"/>
            </a:xfrm>
            <a:custGeom>
              <a:avLst/>
              <a:gdLst/>
              <a:ahLst/>
              <a:cxnLst/>
              <a:rect l="l" t="t" r="r" b="b"/>
              <a:pathLst>
                <a:path w="15233" h="19386" extrusionOk="0">
                  <a:moveTo>
                    <a:pt x="0" y="4905"/>
                  </a:moveTo>
                  <a:lnTo>
                    <a:pt x="1947" y="0"/>
                  </a:lnTo>
                  <a:lnTo>
                    <a:pt x="15233" y="19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-38316" y="73825"/>
            <a:ext cx="47565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 Paramètres de configuration</a:t>
            </a:r>
            <a:endParaRPr dirty="0"/>
          </a:p>
        </p:txBody>
      </p:sp>
      <p:sp>
        <p:nvSpPr>
          <p:cNvPr id="444" name="Google Shape;444;p40"/>
          <p:cNvSpPr txBox="1">
            <a:spLocks noGrp="1"/>
          </p:cNvSpPr>
          <p:nvPr>
            <p:ph type="title" idx="2"/>
          </p:nvPr>
        </p:nvSpPr>
        <p:spPr>
          <a:xfrm>
            <a:off x="5621295" y="392691"/>
            <a:ext cx="3003408" cy="435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fr-SN" sz="2000" dirty="0"/>
              <a:t>Application Mobile</a:t>
            </a:r>
            <a:endParaRPr lang="fr-SN" sz="2000" dirty="0">
              <a:solidFill>
                <a:schemeClr val="dk1"/>
              </a:solidFill>
            </a:endParaRPr>
          </a:p>
        </p:txBody>
      </p:sp>
      <p:grpSp>
        <p:nvGrpSpPr>
          <p:cNvPr id="4" name="Google Shape;4976;p78">
            <a:extLst>
              <a:ext uri="{FF2B5EF4-FFF2-40B4-BE49-F238E27FC236}">
                <a16:creationId xmlns:a16="http://schemas.microsoft.com/office/drawing/2014/main" id="{4FCAD692-4A79-4D5B-0B21-599A712A9794}"/>
              </a:ext>
            </a:extLst>
          </p:cNvPr>
          <p:cNvGrpSpPr/>
          <p:nvPr/>
        </p:nvGrpSpPr>
        <p:grpSpPr>
          <a:xfrm>
            <a:off x="4842324" y="320288"/>
            <a:ext cx="449929" cy="442662"/>
            <a:chOff x="5985650" y="2860025"/>
            <a:chExt cx="1396075" cy="1539775"/>
          </a:xfrm>
        </p:grpSpPr>
        <p:sp>
          <p:nvSpPr>
            <p:cNvPr id="5" name="Google Shape;4977;p78">
              <a:extLst>
                <a:ext uri="{FF2B5EF4-FFF2-40B4-BE49-F238E27FC236}">
                  <a16:creationId xmlns:a16="http://schemas.microsoft.com/office/drawing/2014/main" id="{105B322B-8E5D-C865-E8C5-25ABF0A0A82C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Google Shape;4978;p78">
              <a:extLst>
                <a:ext uri="{FF2B5EF4-FFF2-40B4-BE49-F238E27FC236}">
                  <a16:creationId xmlns:a16="http://schemas.microsoft.com/office/drawing/2014/main" id="{F75C82DF-27D3-8A10-80C4-6471973EDFB4}"/>
                </a:ext>
              </a:extLst>
            </p:cNvPr>
            <p:cNvSpPr/>
            <p:nvPr/>
          </p:nvSpPr>
          <p:spPr>
            <a:xfrm>
              <a:off x="6673426" y="3771399"/>
              <a:ext cx="600851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4979;p78">
              <a:extLst>
                <a:ext uri="{FF2B5EF4-FFF2-40B4-BE49-F238E27FC236}">
                  <a16:creationId xmlns:a16="http://schemas.microsoft.com/office/drawing/2014/main" id="{47050B69-2E03-4A5A-2396-7616EBDC9B12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4980;p78">
              <a:extLst>
                <a:ext uri="{FF2B5EF4-FFF2-40B4-BE49-F238E27FC236}">
                  <a16:creationId xmlns:a16="http://schemas.microsoft.com/office/drawing/2014/main" id="{E5F4B1EE-8EA6-8284-1D08-91D3B94ABC5B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4981;p78">
              <a:extLst>
                <a:ext uri="{FF2B5EF4-FFF2-40B4-BE49-F238E27FC236}">
                  <a16:creationId xmlns:a16="http://schemas.microsoft.com/office/drawing/2014/main" id="{F76E6A0B-B013-10A4-92CD-D1AF7D7091A5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4982;p78">
              <a:extLst>
                <a:ext uri="{FF2B5EF4-FFF2-40B4-BE49-F238E27FC236}">
                  <a16:creationId xmlns:a16="http://schemas.microsoft.com/office/drawing/2014/main" id="{A6BA0622-0ED0-5E92-B804-8B8E8158103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4983;p78">
              <a:extLst>
                <a:ext uri="{FF2B5EF4-FFF2-40B4-BE49-F238E27FC236}">
                  <a16:creationId xmlns:a16="http://schemas.microsoft.com/office/drawing/2014/main" id="{743448B1-6866-DEE1-902C-40416AEDB8E1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4984;p78">
              <a:extLst>
                <a:ext uri="{FF2B5EF4-FFF2-40B4-BE49-F238E27FC236}">
                  <a16:creationId xmlns:a16="http://schemas.microsoft.com/office/drawing/2014/main" id="{75E525BF-1EBE-688C-F78F-F53DB5560951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4985;p78">
              <a:extLst>
                <a:ext uri="{FF2B5EF4-FFF2-40B4-BE49-F238E27FC236}">
                  <a16:creationId xmlns:a16="http://schemas.microsoft.com/office/drawing/2014/main" id="{05AD79A9-4781-FC47-688F-F28D8B525ABF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4986;p78">
              <a:extLst>
                <a:ext uri="{FF2B5EF4-FFF2-40B4-BE49-F238E27FC236}">
                  <a16:creationId xmlns:a16="http://schemas.microsoft.com/office/drawing/2014/main" id="{D6D9B9E9-8EA6-A615-8941-50D7E3BCF97C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4987;p78">
              <a:extLst>
                <a:ext uri="{FF2B5EF4-FFF2-40B4-BE49-F238E27FC236}">
                  <a16:creationId xmlns:a16="http://schemas.microsoft.com/office/drawing/2014/main" id="{983C2DED-8044-3776-BD91-13C2D4FE7DD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Google Shape;4988;p78">
              <a:extLst>
                <a:ext uri="{FF2B5EF4-FFF2-40B4-BE49-F238E27FC236}">
                  <a16:creationId xmlns:a16="http://schemas.microsoft.com/office/drawing/2014/main" id="{F03DC0A2-B3E1-D6D3-9463-692AD99D04F7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Google Shape;4989;p78">
              <a:extLst>
                <a:ext uri="{FF2B5EF4-FFF2-40B4-BE49-F238E27FC236}">
                  <a16:creationId xmlns:a16="http://schemas.microsoft.com/office/drawing/2014/main" id="{2A82710C-73EF-9934-824F-2643DB18CA03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" name="Google Shape;4990;p78">
              <a:extLst>
                <a:ext uri="{FF2B5EF4-FFF2-40B4-BE49-F238E27FC236}">
                  <a16:creationId xmlns:a16="http://schemas.microsoft.com/office/drawing/2014/main" id="{34704A60-1723-A5D5-61B0-18E2BF9EFD85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Google Shape;4991;p78">
              <a:extLst>
                <a:ext uri="{FF2B5EF4-FFF2-40B4-BE49-F238E27FC236}">
                  <a16:creationId xmlns:a16="http://schemas.microsoft.com/office/drawing/2014/main" id="{E3FB1F65-4A9B-DFD4-A0E9-192431AC6514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4992;p78">
              <a:extLst>
                <a:ext uri="{FF2B5EF4-FFF2-40B4-BE49-F238E27FC236}">
                  <a16:creationId xmlns:a16="http://schemas.microsoft.com/office/drawing/2014/main" id="{BBF2B84C-EC44-7ED1-5192-8AFD6F0A0D4C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Google Shape;4993;p78">
              <a:extLst>
                <a:ext uri="{FF2B5EF4-FFF2-40B4-BE49-F238E27FC236}">
                  <a16:creationId xmlns:a16="http://schemas.microsoft.com/office/drawing/2014/main" id="{FD9BCAA9-AF3F-F6DD-4058-F8B1F0BA7239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4994;p78">
              <a:extLst>
                <a:ext uri="{FF2B5EF4-FFF2-40B4-BE49-F238E27FC236}">
                  <a16:creationId xmlns:a16="http://schemas.microsoft.com/office/drawing/2014/main" id="{2B06F60D-F3BB-B79D-EB54-8F60F50330D5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" name="Google Shape;4995;p78">
              <a:extLst>
                <a:ext uri="{FF2B5EF4-FFF2-40B4-BE49-F238E27FC236}">
                  <a16:creationId xmlns:a16="http://schemas.microsoft.com/office/drawing/2014/main" id="{39BFA424-26D6-7700-F291-4BE67B1EB89B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Google Shape;4996;p78">
              <a:extLst>
                <a:ext uri="{FF2B5EF4-FFF2-40B4-BE49-F238E27FC236}">
                  <a16:creationId xmlns:a16="http://schemas.microsoft.com/office/drawing/2014/main" id="{FE1E0750-9B0B-9223-08D7-B9D396D4E7EE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" name="Google Shape;4997;p78">
              <a:extLst>
                <a:ext uri="{FF2B5EF4-FFF2-40B4-BE49-F238E27FC236}">
                  <a16:creationId xmlns:a16="http://schemas.microsoft.com/office/drawing/2014/main" id="{12BBCEA7-F293-6760-F188-C73AE1545BFD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Google Shape;4998;p78">
              <a:extLst>
                <a:ext uri="{FF2B5EF4-FFF2-40B4-BE49-F238E27FC236}">
                  <a16:creationId xmlns:a16="http://schemas.microsoft.com/office/drawing/2014/main" id="{8FBC9808-136A-9FB5-F5E5-9B984A1C023F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" name="Google Shape;4999;p78">
              <a:extLst>
                <a:ext uri="{FF2B5EF4-FFF2-40B4-BE49-F238E27FC236}">
                  <a16:creationId xmlns:a16="http://schemas.microsoft.com/office/drawing/2014/main" id="{4799B210-9ADC-85C8-D0CC-1726622A44EE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" name="Google Shape;5000;p78">
              <a:extLst>
                <a:ext uri="{FF2B5EF4-FFF2-40B4-BE49-F238E27FC236}">
                  <a16:creationId xmlns:a16="http://schemas.microsoft.com/office/drawing/2014/main" id="{D88E4B66-9774-DAF0-13DC-E792DFE93AE2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Google Shape;5001;p78">
              <a:extLst>
                <a:ext uri="{FF2B5EF4-FFF2-40B4-BE49-F238E27FC236}">
                  <a16:creationId xmlns:a16="http://schemas.microsoft.com/office/drawing/2014/main" id="{784FF316-DE13-9511-85A1-732A366ECEB3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0" name="Google Shape;5002;p78">
              <a:extLst>
                <a:ext uri="{FF2B5EF4-FFF2-40B4-BE49-F238E27FC236}">
                  <a16:creationId xmlns:a16="http://schemas.microsoft.com/office/drawing/2014/main" id="{5F687FFE-9995-EC91-6372-3888C05AD375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1" name="Google Shape;5003;p78">
              <a:extLst>
                <a:ext uri="{FF2B5EF4-FFF2-40B4-BE49-F238E27FC236}">
                  <a16:creationId xmlns:a16="http://schemas.microsoft.com/office/drawing/2014/main" id="{8D85008C-B994-2D8C-0DD0-904770594D3D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2" name="Google Shape;5004;p78">
              <a:extLst>
                <a:ext uri="{FF2B5EF4-FFF2-40B4-BE49-F238E27FC236}">
                  <a16:creationId xmlns:a16="http://schemas.microsoft.com/office/drawing/2014/main" id="{DDA355D4-7A4B-61F4-061F-CB151E3B4A5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5005;p78">
              <a:extLst>
                <a:ext uri="{FF2B5EF4-FFF2-40B4-BE49-F238E27FC236}">
                  <a16:creationId xmlns:a16="http://schemas.microsoft.com/office/drawing/2014/main" id="{03B657AF-897C-437E-31F8-067D93910442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Google Shape;5006;p78">
              <a:extLst>
                <a:ext uri="{FF2B5EF4-FFF2-40B4-BE49-F238E27FC236}">
                  <a16:creationId xmlns:a16="http://schemas.microsoft.com/office/drawing/2014/main" id="{F8DEF612-C7F0-F4F5-42BF-46ACE0827633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5" name="Google Shape;5007;p78">
              <a:extLst>
                <a:ext uri="{FF2B5EF4-FFF2-40B4-BE49-F238E27FC236}">
                  <a16:creationId xmlns:a16="http://schemas.microsoft.com/office/drawing/2014/main" id="{E534E99E-D77E-4089-FD23-95832B53E0D4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6" name="Google Shape;5008;p78">
              <a:extLst>
                <a:ext uri="{FF2B5EF4-FFF2-40B4-BE49-F238E27FC236}">
                  <a16:creationId xmlns:a16="http://schemas.microsoft.com/office/drawing/2014/main" id="{3963BABB-965F-C9E0-C3BE-27E460700404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1" name="Sous-titre 40">
            <a:extLst>
              <a:ext uri="{FF2B5EF4-FFF2-40B4-BE49-F238E27FC236}">
                <a16:creationId xmlns:a16="http://schemas.microsoft.com/office/drawing/2014/main" id="{7C88EE46-76B4-EF4E-ABBC-66A76ADC6BA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6001" y="1050908"/>
            <a:ext cx="3614927" cy="1453425"/>
          </a:xfrm>
        </p:spPr>
        <p:txBody>
          <a:bodyPr/>
          <a:lstStyle/>
          <a:p>
            <a:pPr marL="469900" indent="-342900" algn="l">
              <a:buAutoNum type="arabicPeriod"/>
            </a:pPr>
            <a:r>
              <a:rPr lang="fr-SN" sz="1100" dirty="0">
                <a:effectLst/>
                <a:latin typeface="+mn-lt"/>
              </a:rPr>
              <a:t>Installer Flutter sur Notre machine et configurer le chemin d'installation dans Visual Studio Code.</a:t>
            </a:r>
          </a:p>
          <a:p>
            <a:pPr marL="469900" indent="-342900" algn="l">
              <a:buAutoNum type="arabicPeriod"/>
            </a:pPr>
            <a:endParaRPr lang="fr-SN" sz="1100" dirty="0">
              <a:latin typeface="+mn-lt"/>
            </a:endParaRPr>
          </a:p>
          <a:p>
            <a:pPr marL="469900" indent="-342900" algn="l">
              <a:buFont typeface="Livvic"/>
              <a:buAutoNum type="arabicPeriod"/>
            </a:pPr>
            <a:r>
              <a:rPr lang="fr-SN" sz="1100" dirty="0">
                <a:effectLst/>
                <a:latin typeface="+mn-lt"/>
              </a:rPr>
              <a:t>Installer les extensions Flutter depuis le marché d'extensions.</a:t>
            </a:r>
          </a:p>
          <a:p>
            <a:pPr marL="469900" indent="-342900" algn="l">
              <a:buFont typeface="Livvic"/>
              <a:buAutoNum type="arabicPeriod"/>
            </a:pPr>
            <a:endParaRPr lang="fr-SN" sz="1100" dirty="0">
              <a:latin typeface="+mn-lt"/>
            </a:endParaRPr>
          </a:p>
          <a:p>
            <a:pPr marL="469900" indent="-342900" algn="l">
              <a:buFont typeface="Livvic"/>
              <a:buAutoNum type="arabicPeriod"/>
            </a:pPr>
            <a:r>
              <a:rPr lang="fr-SN" sz="1100" dirty="0">
                <a:effectLst/>
                <a:latin typeface="+mn-lt"/>
              </a:rPr>
              <a:t>Configurer les émulateurs pour exécuter et tester votre application Flutter.</a:t>
            </a:r>
          </a:p>
          <a:p>
            <a:pPr marL="469900" indent="-342900" algn="l">
              <a:buFont typeface="Livvic"/>
              <a:buAutoNum type="arabicPeriod"/>
            </a:pPr>
            <a:endParaRPr lang="fr-SN" sz="1100" dirty="0">
              <a:effectLst/>
              <a:latin typeface="+mn-lt"/>
            </a:endParaRPr>
          </a:p>
          <a:p>
            <a:pPr marL="469900" indent="-342900" algn="l">
              <a:buFont typeface="Livvic"/>
              <a:buAutoNum type="arabicPeriod"/>
            </a:pPr>
            <a:r>
              <a:rPr lang="fr-SN" sz="1100" dirty="0">
                <a:effectLst/>
                <a:latin typeface="+mn-lt"/>
              </a:rPr>
              <a:t>Configurer l'environnement de développement en utilisant le fichier de configuration de Flutter (</a:t>
            </a:r>
            <a:r>
              <a:rPr lang="fr-SN" sz="1100" dirty="0" err="1">
                <a:effectLst/>
                <a:latin typeface="+mn-lt"/>
              </a:rPr>
              <a:t>pubspec.yaml</a:t>
            </a:r>
            <a:r>
              <a:rPr lang="fr-SN" sz="1100" dirty="0">
                <a:effectLst/>
                <a:latin typeface="+mn-lt"/>
              </a:rPr>
              <a:t>).</a:t>
            </a:r>
          </a:p>
          <a:p>
            <a:pPr marL="469900" indent="-342900" algn="l">
              <a:buFont typeface="Livvic"/>
              <a:buAutoNum type="arabicPeriod"/>
            </a:pPr>
            <a:endParaRPr lang="fr-SN" sz="1100" dirty="0">
              <a:effectLst/>
              <a:latin typeface="+mn-lt"/>
            </a:endParaRPr>
          </a:p>
          <a:p>
            <a:pPr marL="469900" indent="-342900" algn="l">
              <a:buFont typeface="Livvic"/>
              <a:buAutoNum type="arabicPeriod"/>
            </a:pPr>
            <a:r>
              <a:rPr lang="fr-SN" sz="1100" dirty="0">
                <a:effectLst/>
                <a:latin typeface="+mn-lt"/>
              </a:rPr>
              <a:t>Configurer les options de débogage en utilisant les fichiers </a:t>
            </a:r>
            <a:r>
              <a:rPr lang="fr-SN" sz="1100" dirty="0" err="1">
                <a:effectLst/>
                <a:latin typeface="+mn-lt"/>
              </a:rPr>
              <a:t>launch.json</a:t>
            </a:r>
            <a:r>
              <a:rPr lang="fr-SN" sz="1100" dirty="0">
                <a:effectLst/>
                <a:latin typeface="+mn-lt"/>
              </a:rPr>
              <a:t> et </a:t>
            </a:r>
            <a:r>
              <a:rPr lang="fr-SN" sz="1100" dirty="0" err="1">
                <a:effectLst/>
                <a:latin typeface="+mn-lt"/>
              </a:rPr>
              <a:t>tasks.json</a:t>
            </a:r>
            <a:r>
              <a:rPr lang="fr-SN" sz="1100" dirty="0">
                <a:effectLst/>
                <a:latin typeface="+mn-lt"/>
              </a:rPr>
              <a:t>.</a:t>
            </a:r>
          </a:p>
          <a:p>
            <a:pPr marL="469900" indent="-342900" algn="l">
              <a:buFont typeface="Livvic"/>
              <a:buAutoNum type="arabicPeriod"/>
            </a:pPr>
            <a:endParaRPr lang="fr-SN" sz="1100" dirty="0">
              <a:latin typeface="+mn-lt"/>
            </a:endParaRPr>
          </a:p>
          <a:p>
            <a:pPr marL="127000" indent="0" algn="l"/>
            <a:endParaRPr lang="fr-SN" sz="1100" dirty="0">
              <a:effectLst/>
              <a:latin typeface="+mn-lt"/>
            </a:endParaRPr>
          </a:p>
          <a:p>
            <a:pPr marL="127000" indent="0" algn="l"/>
            <a:r>
              <a:rPr lang="fr-SN" sz="1200" dirty="0">
                <a:effectLst/>
                <a:latin typeface="+mn-lt"/>
              </a:rPr>
              <a:t>En utilisant ces paramètres de configuration, nous pouvons créer un environnement de développement robuste pour le développement d'applications mobiles .</a:t>
            </a:r>
          </a:p>
          <a:p>
            <a:pPr marL="127000" indent="0" algn="l"/>
            <a:endParaRPr lang="fr-SN" sz="1500" dirty="0">
              <a:effectLst/>
              <a:latin typeface="+mn-lt"/>
            </a:endParaRPr>
          </a:p>
          <a:p>
            <a:pPr marL="469900" indent="-342900" algn="l">
              <a:buAutoNum type="arabicPeriod"/>
            </a:pPr>
            <a:endParaRPr lang="fr-SN" sz="1500" dirty="0">
              <a:effectLst/>
              <a:latin typeface="+mn-lt"/>
            </a:endParaRPr>
          </a:p>
          <a:p>
            <a:pPr algn="l"/>
            <a:endParaRPr lang="fr-FR" dirty="0">
              <a:latin typeface="+mn-lt"/>
            </a:endParaRPr>
          </a:p>
        </p:txBody>
      </p:sp>
      <p:grpSp>
        <p:nvGrpSpPr>
          <p:cNvPr id="57" name="Google Shape;534;p44">
            <a:extLst>
              <a:ext uri="{FF2B5EF4-FFF2-40B4-BE49-F238E27FC236}">
                <a16:creationId xmlns:a16="http://schemas.microsoft.com/office/drawing/2014/main" id="{B1FEB9DD-2497-45B6-BDF1-168F075E4101}"/>
              </a:ext>
            </a:extLst>
          </p:cNvPr>
          <p:cNvGrpSpPr/>
          <p:nvPr/>
        </p:nvGrpSpPr>
        <p:grpSpPr>
          <a:xfrm>
            <a:off x="1944295" y="1207113"/>
            <a:ext cx="2139550" cy="3269250"/>
            <a:chOff x="1061225" y="1386425"/>
            <a:chExt cx="2139550" cy="3269250"/>
          </a:xfrm>
        </p:grpSpPr>
        <p:sp>
          <p:nvSpPr>
            <p:cNvPr id="58" name="Google Shape;535;p44">
              <a:extLst>
                <a:ext uri="{FF2B5EF4-FFF2-40B4-BE49-F238E27FC236}">
                  <a16:creationId xmlns:a16="http://schemas.microsoft.com/office/drawing/2014/main" id="{40C3AE88-4DA3-3F5D-AF76-140FE9C82A3B}"/>
                </a:ext>
              </a:extLst>
            </p:cNvPr>
            <p:cNvSpPr/>
            <p:nvPr/>
          </p:nvSpPr>
          <p:spPr>
            <a:xfrm>
              <a:off x="1061225" y="1489125"/>
              <a:ext cx="2139550" cy="3166550"/>
            </a:xfrm>
            <a:custGeom>
              <a:avLst/>
              <a:gdLst/>
              <a:ahLst/>
              <a:cxnLst/>
              <a:rect l="l" t="t" r="r" b="b"/>
              <a:pathLst>
                <a:path w="85582" h="126662" extrusionOk="0">
                  <a:moveTo>
                    <a:pt x="2766" y="4108"/>
                  </a:moveTo>
                  <a:lnTo>
                    <a:pt x="85582" y="0"/>
                  </a:lnTo>
                  <a:lnTo>
                    <a:pt x="80818" y="124608"/>
                  </a:lnTo>
                  <a:lnTo>
                    <a:pt x="0" y="1266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9" name="Google Shape;536;p44">
              <a:extLst>
                <a:ext uri="{FF2B5EF4-FFF2-40B4-BE49-F238E27FC236}">
                  <a16:creationId xmlns:a16="http://schemas.microsoft.com/office/drawing/2014/main" id="{12333DD8-26D3-4BC1-DE30-AC88529F5A11}"/>
                </a:ext>
              </a:extLst>
            </p:cNvPr>
            <p:cNvSpPr/>
            <p:nvPr/>
          </p:nvSpPr>
          <p:spPr>
            <a:xfrm>
              <a:off x="1133963" y="1386425"/>
              <a:ext cx="736000" cy="154050"/>
            </a:xfrm>
            <a:custGeom>
              <a:avLst/>
              <a:gdLst/>
              <a:ahLst/>
              <a:cxnLst/>
              <a:rect l="l" t="t" r="r" b="b"/>
              <a:pathLst>
                <a:path w="29440" h="6162" extrusionOk="0">
                  <a:moveTo>
                    <a:pt x="0" y="6162"/>
                  </a:moveTo>
                  <a:lnTo>
                    <a:pt x="0" y="0"/>
                  </a:lnTo>
                  <a:lnTo>
                    <a:pt x="29440" y="5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grpSp>
        <p:nvGrpSpPr>
          <p:cNvPr id="60" name="Google Shape;4501;p76">
            <a:extLst>
              <a:ext uri="{FF2B5EF4-FFF2-40B4-BE49-F238E27FC236}">
                <a16:creationId xmlns:a16="http://schemas.microsoft.com/office/drawing/2014/main" id="{7880A9B5-B300-4DE9-14C3-B69D0410D6B1}"/>
              </a:ext>
            </a:extLst>
          </p:cNvPr>
          <p:cNvGrpSpPr/>
          <p:nvPr/>
        </p:nvGrpSpPr>
        <p:grpSpPr>
          <a:xfrm>
            <a:off x="2177143" y="2377439"/>
            <a:ext cx="1619794" cy="677087"/>
            <a:chOff x="1808063" y="4294338"/>
            <a:chExt cx="3370782" cy="721817"/>
          </a:xfrm>
        </p:grpSpPr>
        <p:sp>
          <p:nvSpPr>
            <p:cNvPr id="61" name="Google Shape;4502;p76">
              <a:extLst>
                <a:ext uri="{FF2B5EF4-FFF2-40B4-BE49-F238E27FC236}">
                  <a16:creationId xmlns:a16="http://schemas.microsoft.com/office/drawing/2014/main" id="{0F7BE998-19E2-389A-6756-5EC02C1BD44D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03;p76">
              <a:extLst>
                <a:ext uri="{FF2B5EF4-FFF2-40B4-BE49-F238E27FC236}">
                  <a16:creationId xmlns:a16="http://schemas.microsoft.com/office/drawing/2014/main" id="{DFE8796E-9292-422B-1021-7231CC200287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04;p76">
              <a:extLst>
                <a:ext uri="{FF2B5EF4-FFF2-40B4-BE49-F238E27FC236}">
                  <a16:creationId xmlns:a16="http://schemas.microsoft.com/office/drawing/2014/main" id="{C4F7962C-DAB0-E993-7158-B33D87989094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505;p76">
              <a:extLst>
                <a:ext uri="{FF2B5EF4-FFF2-40B4-BE49-F238E27FC236}">
                  <a16:creationId xmlns:a16="http://schemas.microsoft.com/office/drawing/2014/main" id="{68D75020-8898-4023-76CC-5EDFFF5A0EB3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506;p76">
              <a:extLst>
                <a:ext uri="{FF2B5EF4-FFF2-40B4-BE49-F238E27FC236}">
                  <a16:creationId xmlns:a16="http://schemas.microsoft.com/office/drawing/2014/main" id="{A26CB4B0-EB06-E0AA-8ABB-01F048D6197F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7;p76">
              <a:extLst>
                <a:ext uri="{FF2B5EF4-FFF2-40B4-BE49-F238E27FC236}">
                  <a16:creationId xmlns:a16="http://schemas.microsoft.com/office/drawing/2014/main" id="{6B1DFE18-CD1D-36C4-1EC6-1F97A5CAAAD9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08;p76">
              <a:extLst>
                <a:ext uri="{FF2B5EF4-FFF2-40B4-BE49-F238E27FC236}">
                  <a16:creationId xmlns:a16="http://schemas.microsoft.com/office/drawing/2014/main" id="{83AC9125-64EA-6ABF-9CAA-CA32A1FA8188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09;p76">
              <a:extLst>
                <a:ext uri="{FF2B5EF4-FFF2-40B4-BE49-F238E27FC236}">
                  <a16:creationId xmlns:a16="http://schemas.microsoft.com/office/drawing/2014/main" id="{28D1A0F3-298F-B430-32CC-7B19AAC0924D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10;p76">
              <a:extLst>
                <a:ext uri="{FF2B5EF4-FFF2-40B4-BE49-F238E27FC236}">
                  <a16:creationId xmlns:a16="http://schemas.microsoft.com/office/drawing/2014/main" id="{2573A7C4-4B0E-2C57-2A42-3960A9C13615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11;p76">
              <a:extLst>
                <a:ext uri="{FF2B5EF4-FFF2-40B4-BE49-F238E27FC236}">
                  <a16:creationId xmlns:a16="http://schemas.microsoft.com/office/drawing/2014/main" id="{ED649C7C-6A46-BB5E-9A77-7362BF588E88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49"/>
          <p:cNvPicPr preferRelativeResize="0"/>
          <p:nvPr/>
        </p:nvPicPr>
        <p:blipFill rotWithShape="1">
          <a:blip r:embed="rId3">
            <a:alphaModFix/>
          </a:blip>
          <a:srcRect l="26996" t="9559" r="3243" b="5167"/>
          <a:stretch/>
        </p:blipFill>
        <p:spPr>
          <a:xfrm rot="134432">
            <a:off x="342697" y="541598"/>
            <a:ext cx="4982654" cy="4060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49"/>
          <p:cNvGrpSpPr/>
          <p:nvPr/>
        </p:nvGrpSpPr>
        <p:grpSpPr>
          <a:xfrm rot="493058">
            <a:off x="3986918" y="175786"/>
            <a:ext cx="5542581" cy="4705200"/>
            <a:chOff x="4013125" y="150214"/>
            <a:chExt cx="5161042" cy="4381304"/>
          </a:xfrm>
        </p:grpSpPr>
        <p:sp>
          <p:nvSpPr>
            <p:cNvPr id="706" name="Google Shape;706;p49"/>
            <p:cNvSpPr/>
            <p:nvPr/>
          </p:nvSpPr>
          <p:spPr>
            <a:xfrm>
              <a:off x="4731967" y="3933643"/>
              <a:ext cx="2102300" cy="597875"/>
            </a:xfrm>
            <a:custGeom>
              <a:avLst/>
              <a:gdLst/>
              <a:ahLst/>
              <a:cxnLst/>
              <a:rect l="l" t="t" r="r" b="b"/>
              <a:pathLst>
                <a:path w="84092" h="23915" extrusionOk="0">
                  <a:moveTo>
                    <a:pt x="84092" y="0"/>
                  </a:moveTo>
                  <a:lnTo>
                    <a:pt x="0" y="13593"/>
                  </a:lnTo>
                  <a:lnTo>
                    <a:pt x="2167" y="23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07" name="Google Shape;707;p49"/>
            <p:cNvSpPr/>
            <p:nvPr/>
          </p:nvSpPr>
          <p:spPr>
            <a:xfrm>
              <a:off x="7727341" y="154484"/>
              <a:ext cx="1149058" cy="334966"/>
            </a:xfrm>
            <a:custGeom>
              <a:avLst/>
              <a:gdLst/>
              <a:ahLst/>
              <a:cxnLst/>
              <a:rect l="l" t="t" r="r" b="b"/>
              <a:pathLst>
                <a:path w="51435" h="14994" extrusionOk="0">
                  <a:moveTo>
                    <a:pt x="51435" y="1143"/>
                  </a:moveTo>
                  <a:lnTo>
                    <a:pt x="0" y="0"/>
                  </a:lnTo>
                  <a:lnTo>
                    <a:pt x="5065" y="149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08" name="Google Shape;708;p49"/>
            <p:cNvSpPr/>
            <p:nvPr/>
          </p:nvSpPr>
          <p:spPr>
            <a:xfrm>
              <a:off x="4211792" y="150214"/>
              <a:ext cx="4962375" cy="4041600"/>
            </a:xfrm>
            <a:custGeom>
              <a:avLst/>
              <a:gdLst/>
              <a:ahLst/>
              <a:cxnLst/>
              <a:rect l="l" t="t" r="r" b="b"/>
              <a:pathLst>
                <a:path w="198495" h="161664" extrusionOk="0">
                  <a:moveTo>
                    <a:pt x="20242" y="161664"/>
                  </a:moveTo>
                  <a:lnTo>
                    <a:pt x="198399" y="134678"/>
                  </a:lnTo>
                  <a:lnTo>
                    <a:pt x="198495" y="0"/>
                  </a:lnTo>
                  <a:lnTo>
                    <a:pt x="0" y="632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09" name="Google Shape;709;p49"/>
            <p:cNvSpPr/>
            <p:nvPr/>
          </p:nvSpPr>
          <p:spPr>
            <a:xfrm>
              <a:off x="4013125" y="619646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710" name="Google Shape;710;p49"/>
          <p:cNvSpPr txBox="1">
            <a:spLocks noGrp="1"/>
          </p:cNvSpPr>
          <p:nvPr>
            <p:ph type="title"/>
          </p:nvPr>
        </p:nvSpPr>
        <p:spPr>
          <a:xfrm>
            <a:off x="4443165" y="1522344"/>
            <a:ext cx="4435602" cy="2027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SN" sz="3600" dirty="0"/>
              <a:t>Captures  d’écran commentées des différents modules</a:t>
            </a:r>
            <a:endParaRPr sz="3600" dirty="0"/>
          </a:p>
        </p:txBody>
      </p:sp>
      <p:sp>
        <p:nvSpPr>
          <p:cNvPr id="711" name="Google Shape;711;p49"/>
          <p:cNvSpPr txBox="1">
            <a:spLocks noGrp="1"/>
          </p:cNvSpPr>
          <p:nvPr>
            <p:ph type="title" idx="2"/>
          </p:nvPr>
        </p:nvSpPr>
        <p:spPr>
          <a:xfrm>
            <a:off x="4381904" y="376588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83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BASE DE DONNEES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31738" y="444422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rgbClr val="916452"/>
                </a:solidFill>
              </a:rPr>
              <a:t>Installation et Démarrage de </a:t>
            </a:r>
            <a:r>
              <a:rPr lang="fr-FR" sz="1600" dirty="0" err="1">
                <a:solidFill>
                  <a:srgbClr val="916452"/>
                </a:solidFill>
              </a:rPr>
              <a:t>ProxySQL</a:t>
            </a:r>
            <a:r>
              <a:rPr lang="fr-FR" sz="1600" dirty="0">
                <a:solidFill>
                  <a:srgbClr val="916452"/>
                </a:solidFill>
              </a:rPr>
              <a:t>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72" y="1050348"/>
            <a:ext cx="4680858" cy="33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4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>
            <a:spLocks noGrp="1"/>
          </p:cNvSpPr>
          <p:nvPr>
            <p:ph type="body" idx="1"/>
          </p:nvPr>
        </p:nvSpPr>
        <p:spPr>
          <a:xfrm>
            <a:off x="-121701" y="1388270"/>
            <a:ext cx="4848552" cy="2366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5350" indent="-285750">
              <a:buFont typeface="+mj-lt"/>
              <a:buAutoNum type="romanUcPeriod"/>
            </a:pPr>
            <a:r>
              <a:rPr lang="fr-SN" sz="2000" dirty="0">
                <a:latin typeface="Calibri" panose="020F0502020204030204" pitchFamily="34" charset="0"/>
              </a:rPr>
              <a:t>R</a:t>
            </a:r>
            <a:r>
              <a:rPr lang="fr-SN" sz="2000" dirty="0">
                <a:effectLst/>
                <a:latin typeface="Calibri" panose="020F0502020204030204" pitchFamily="34" charset="0"/>
              </a:rPr>
              <a:t>appel des objectifs du projet</a:t>
            </a:r>
            <a:endParaRPr lang="fr-SN" sz="2000" dirty="0">
              <a:effectLst/>
              <a:latin typeface="Arial" panose="020B0604020202020204" pitchFamily="34" charset="0"/>
            </a:endParaRPr>
          </a:p>
          <a:p>
            <a:pPr marL="895350" indent="-285750">
              <a:buFont typeface="+mj-lt"/>
              <a:buAutoNum type="romanUcPeriod"/>
            </a:pPr>
            <a:r>
              <a:rPr lang="fr-SN" sz="2000" dirty="0">
                <a:effectLst/>
                <a:latin typeface="Calibri" panose="020F0502020204030204" pitchFamily="34" charset="0"/>
              </a:rPr>
              <a:t>L’organisation de l’équipe.</a:t>
            </a:r>
          </a:p>
          <a:p>
            <a:pPr marL="895350" indent="-285750">
              <a:buFont typeface="+mj-lt"/>
              <a:buAutoNum type="romanUcPeriod"/>
            </a:pPr>
            <a:r>
              <a:rPr lang="fr-SN" sz="2000" dirty="0">
                <a:effectLst/>
                <a:latin typeface="Calibri" panose="020F0502020204030204" pitchFamily="34" charset="0"/>
              </a:rPr>
              <a:t>Les paramètres de l’environnement matériel de test .</a:t>
            </a:r>
            <a:endParaRPr lang="fr-SN" sz="2000" dirty="0"/>
          </a:p>
          <a:p>
            <a:pPr marL="895350" indent="-285750">
              <a:buFont typeface="+mj-lt"/>
              <a:buAutoNum type="romanUcPeriod"/>
            </a:pPr>
            <a:r>
              <a:rPr lang="fr-SN" sz="2000" dirty="0">
                <a:effectLst/>
                <a:latin typeface="Calibri" panose="020F0502020204030204" pitchFamily="34" charset="0"/>
              </a:rPr>
              <a:t>Les paramètres de configuration.</a:t>
            </a:r>
            <a:endParaRPr lang="fr-SN" sz="2000" dirty="0"/>
          </a:p>
          <a:p>
            <a:pPr marL="895350" indent="-285750">
              <a:buFont typeface="+mj-lt"/>
              <a:buAutoNum type="romanUcPeriod"/>
            </a:pPr>
            <a:r>
              <a:rPr lang="fr-SN" sz="2000" dirty="0">
                <a:effectLst/>
                <a:latin typeface="Calibri" panose="020F0502020204030204" pitchFamily="34" charset="0"/>
              </a:rPr>
              <a:t>Les captures d’écran commentées des différents modules . </a:t>
            </a:r>
            <a:br>
              <a:rPr lang="fr-SN" sz="2000" dirty="0">
                <a:effectLst/>
                <a:latin typeface="Calibri" panose="020F0502020204030204" pitchFamily="34" charset="0"/>
              </a:rPr>
            </a:br>
            <a:endParaRPr lang="fr-SN" sz="2000" dirty="0"/>
          </a:p>
          <a:p>
            <a:pPr marL="609600" indent="0">
              <a:buNone/>
            </a:pPr>
            <a:endParaRPr lang="fr-SN" sz="2000"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20" name="Google Shape;320;p34"/>
          <p:cNvSpPr txBox="1">
            <a:spLocks noGrp="1"/>
          </p:cNvSpPr>
          <p:nvPr>
            <p:ph type="title"/>
          </p:nvPr>
        </p:nvSpPr>
        <p:spPr>
          <a:xfrm>
            <a:off x="1197954" y="813328"/>
            <a:ext cx="1497949" cy="574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SN" sz="3000" b="0" dirty="0">
                <a:solidFill>
                  <a:schemeClr val="dk1"/>
                </a:solidFill>
              </a:rPr>
              <a:t>PLAN</a:t>
            </a:r>
          </a:p>
        </p:txBody>
      </p:sp>
      <p:grpSp>
        <p:nvGrpSpPr>
          <p:cNvPr id="6" name="Google Shape;300;p33">
            <a:extLst>
              <a:ext uri="{FF2B5EF4-FFF2-40B4-BE49-F238E27FC236}">
                <a16:creationId xmlns:a16="http://schemas.microsoft.com/office/drawing/2014/main" id="{4D1FEC8B-5890-534E-0347-A816D1D8404E}"/>
              </a:ext>
            </a:extLst>
          </p:cNvPr>
          <p:cNvGrpSpPr/>
          <p:nvPr/>
        </p:nvGrpSpPr>
        <p:grpSpPr>
          <a:xfrm>
            <a:off x="133901" y="865280"/>
            <a:ext cx="4711051" cy="3412937"/>
            <a:chOff x="3958700" y="1446124"/>
            <a:chExt cx="4125625" cy="2988823"/>
          </a:xfrm>
        </p:grpSpPr>
        <p:sp>
          <p:nvSpPr>
            <p:cNvPr id="8" name="Google Shape;302;p33">
              <a:extLst>
                <a:ext uri="{FF2B5EF4-FFF2-40B4-BE49-F238E27FC236}">
                  <a16:creationId xmlns:a16="http://schemas.microsoft.com/office/drawing/2014/main" id="{5848D196-D6B4-2BE9-E00E-D5AF2174947D}"/>
                </a:ext>
              </a:extLst>
            </p:cNvPr>
            <p:cNvSpPr/>
            <p:nvPr/>
          </p:nvSpPr>
          <p:spPr>
            <a:xfrm>
              <a:off x="3958700" y="1904125"/>
              <a:ext cx="332425" cy="1694925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Google Shape;303;p33">
              <a:extLst>
                <a:ext uri="{FF2B5EF4-FFF2-40B4-BE49-F238E27FC236}">
                  <a16:creationId xmlns:a16="http://schemas.microsoft.com/office/drawing/2014/main" id="{13255B5F-CC76-C4AD-2537-55E0A1437435}"/>
                </a:ext>
              </a:extLst>
            </p:cNvPr>
            <p:cNvSpPr/>
            <p:nvPr/>
          </p:nvSpPr>
          <p:spPr>
            <a:xfrm>
              <a:off x="4420426" y="1446124"/>
              <a:ext cx="1256700" cy="108150"/>
            </a:xfrm>
            <a:custGeom>
              <a:avLst/>
              <a:gdLst/>
              <a:ahLst/>
              <a:cxnLst/>
              <a:rect l="l" t="t" r="r" b="b"/>
              <a:pathLst>
                <a:path w="50268" h="4326" extrusionOk="0">
                  <a:moveTo>
                    <a:pt x="50268" y="3369"/>
                  </a:moveTo>
                  <a:lnTo>
                    <a:pt x="0" y="4326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0" name="Google Shape;304;p33">
              <a:extLst>
                <a:ext uri="{FF2B5EF4-FFF2-40B4-BE49-F238E27FC236}">
                  <a16:creationId xmlns:a16="http://schemas.microsoft.com/office/drawing/2014/main" id="{06011056-E1F2-DD4C-7D09-F53C9CB4677A}"/>
                </a:ext>
              </a:extLst>
            </p:cNvPr>
            <p:cNvSpPr/>
            <p:nvPr/>
          </p:nvSpPr>
          <p:spPr>
            <a:xfrm>
              <a:off x="7846500" y="1499800"/>
              <a:ext cx="134400" cy="1403400"/>
            </a:xfrm>
            <a:custGeom>
              <a:avLst/>
              <a:gdLst/>
              <a:ahLst/>
              <a:cxnLst/>
              <a:rect l="l" t="t" r="r" b="b"/>
              <a:pathLst>
                <a:path w="5376" h="56136" extrusionOk="0">
                  <a:moveTo>
                    <a:pt x="5376" y="56136"/>
                  </a:moveTo>
                  <a:lnTo>
                    <a:pt x="0" y="94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1" name="Google Shape;305;p33">
              <a:extLst>
                <a:ext uri="{FF2B5EF4-FFF2-40B4-BE49-F238E27FC236}">
                  <a16:creationId xmlns:a16="http://schemas.microsoft.com/office/drawing/2014/main" id="{62FC1F1F-671D-866C-F1E8-8A112BF71EA1}"/>
                </a:ext>
              </a:extLst>
            </p:cNvPr>
            <p:cNvSpPr/>
            <p:nvPr/>
          </p:nvSpPr>
          <p:spPr>
            <a:xfrm>
              <a:off x="7212175" y="4256272"/>
              <a:ext cx="872150" cy="178675"/>
            </a:xfrm>
            <a:custGeom>
              <a:avLst/>
              <a:gdLst/>
              <a:ahLst/>
              <a:cxnLst/>
              <a:rect l="l" t="t" r="r" b="b"/>
              <a:pathLst>
                <a:path w="34886" h="7147" extrusionOk="0">
                  <a:moveTo>
                    <a:pt x="34886" y="5681"/>
                  </a:moveTo>
                  <a:lnTo>
                    <a:pt x="0" y="7147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8567A798-40C2-78DB-8E9D-A3E8FB99F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51" y="1264375"/>
            <a:ext cx="4301949" cy="28098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BASE DE DONNEES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97433" y="396000"/>
            <a:ext cx="53719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rgbClr val="91645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Définition du mot de passe de l'administrateur </a:t>
            </a:r>
            <a:r>
              <a:rPr lang="fr-FR" sz="1600" dirty="0" err="1">
                <a:solidFill>
                  <a:srgbClr val="91645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ProxySQL</a:t>
            </a:r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33" y="961005"/>
            <a:ext cx="5130820" cy="2867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33" y="4022932"/>
            <a:ext cx="5147434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0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BASE DE DONNEES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97433" y="396000"/>
            <a:ext cx="4344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rgbClr val="916452"/>
                </a:solidFill>
              </a:rPr>
              <a:t>Configuration de la surveillance dans MySQL 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25" y="1603157"/>
            <a:ext cx="5000263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BASE DE DONNEES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97433" y="396000"/>
            <a:ext cx="4594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rgbClr val="916452"/>
                </a:solidFill>
              </a:rPr>
              <a:t>Configuration de la surveillance dans </a:t>
            </a:r>
            <a:r>
              <a:rPr lang="fr-FR" sz="1600" dirty="0" err="1">
                <a:solidFill>
                  <a:srgbClr val="916452"/>
                </a:solidFill>
              </a:rPr>
              <a:t>ProxySQL</a:t>
            </a:r>
            <a:r>
              <a:rPr lang="fr-FR" sz="1600" dirty="0">
                <a:solidFill>
                  <a:srgbClr val="916452"/>
                </a:solidFill>
              </a:rPr>
              <a:t> </a:t>
            </a:r>
            <a:endParaRPr lang="fr-FR" dirty="0">
              <a:solidFill>
                <a:srgbClr val="916452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820" y="1722380"/>
            <a:ext cx="5000263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6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BASE DE DONNEES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97433" y="396000"/>
            <a:ext cx="5283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rgbClr val="916452"/>
                </a:solidFill>
              </a:rPr>
              <a:t>Ajout de nœuds MySQL au pool de serveurs </a:t>
            </a:r>
            <a:r>
              <a:rPr lang="fr-FR" sz="1600" dirty="0" err="1">
                <a:solidFill>
                  <a:srgbClr val="916452"/>
                </a:solidFill>
              </a:rPr>
              <a:t>ProxySQL</a:t>
            </a:r>
            <a:r>
              <a:rPr lang="fr-FR" sz="1600" dirty="0">
                <a:solidFill>
                  <a:srgbClr val="916452"/>
                </a:solidFill>
              </a:rPr>
              <a:t> </a:t>
            </a:r>
            <a:endParaRPr lang="fr-FR" dirty="0">
              <a:solidFill>
                <a:srgbClr val="916452"/>
              </a:solidFill>
            </a:endParaRPr>
          </a:p>
        </p:txBody>
      </p:sp>
      <p:pic>
        <p:nvPicPr>
          <p:cNvPr id="12" name="Imag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84" y="944447"/>
            <a:ext cx="4815068" cy="1752172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32" y="2803088"/>
            <a:ext cx="5095771" cy="21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80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BASE DE DONNEES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97433" y="396000"/>
            <a:ext cx="3241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>
                <a:solidFill>
                  <a:srgbClr val="916452"/>
                </a:solidFill>
              </a:rPr>
              <a:t>Création des utilisateurs MySQL :</a:t>
            </a:r>
          </a:p>
        </p:txBody>
      </p:sp>
      <p:pic>
        <p:nvPicPr>
          <p:cNvPr id="12" name="Imag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40" y="919717"/>
            <a:ext cx="4938020" cy="1885950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40" y="2994765"/>
            <a:ext cx="4938020" cy="19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5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BASE DE DONNEES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97433" y="396000"/>
            <a:ext cx="3427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>
                <a:solidFill>
                  <a:srgbClr val="916452"/>
                </a:solidFill>
              </a:rPr>
              <a:t> Création de l'utilisateur </a:t>
            </a:r>
            <a:r>
              <a:rPr lang="fr-FR" sz="1600" dirty="0" err="1">
                <a:solidFill>
                  <a:srgbClr val="916452"/>
                </a:solidFill>
              </a:rPr>
              <a:t>ProxySQL</a:t>
            </a:r>
            <a:r>
              <a:rPr lang="fr-FR" sz="1600" dirty="0">
                <a:solidFill>
                  <a:srgbClr val="916452"/>
                </a:solidFill>
              </a:rPr>
              <a:t> </a:t>
            </a:r>
          </a:p>
        </p:txBody>
      </p:sp>
      <p:pic>
        <p:nvPicPr>
          <p:cNvPr id="12" name="Imag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68" y="1128247"/>
            <a:ext cx="4933294" cy="1657350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819" y="2974695"/>
            <a:ext cx="4889985" cy="204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17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BASE DE DONNEES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97433" y="396000"/>
            <a:ext cx="3877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>
                <a:solidFill>
                  <a:srgbClr val="916452"/>
                </a:solidFill>
              </a:rPr>
              <a:t> Création du base de données </a:t>
            </a:r>
            <a:r>
              <a:rPr lang="fr-FR" sz="1600" dirty="0" err="1">
                <a:solidFill>
                  <a:srgbClr val="916452"/>
                </a:solidFill>
              </a:rPr>
              <a:t>hotellerie</a:t>
            </a:r>
            <a:r>
              <a:rPr lang="fr-FR" sz="1600" dirty="0">
                <a:solidFill>
                  <a:srgbClr val="916452"/>
                </a:solidFill>
              </a:rPr>
              <a:t> </a:t>
            </a:r>
          </a:p>
        </p:txBody>
      </p:sp>
      <p:pic>
        <p:nvPicPr>
          <p:cNvPr id="12" name="Imag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95" y="1347900"/>
            <a:ext cx="5155400" cy="259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4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25" y="985060"/>
            <a:ext cx="5196435" cy="36273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Requête POST pour les clients</a:t>
            </a:r>
          </a:p>
        </p:txBody>
      </p:sp>
    </p:spTree>
    <p:extLst>
      <p:ext uri="{BB962C8B-B14F-4D97-AF65-F5344CB8AC3E}">
        <p14:creationId xmlns:p14="http://schemas.microsoft.com/office/powerpoint/2010/main" val="2789589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1969478"/>
            <a:ext cx="5196435" cy="12826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Vérification pour les clients</a:t>
            </a:r>
          </a:p>
        </p:txBody>
      </p:sp>
    </p:spTree>
    <p:extLst>
      <p:ext uri="{BB962C8B-B14F-4D97-AF65-F5344CB8AC3E}">
        <p14:creationId xmlns:p14="http://schemas.microsoft.com/office/powerpoint/2010/main" val="329204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914400"/>
            <a:ext cx="5196435" cy="33059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Requête GET pour les clients</a:t>
            </a:r>
          </a:p>
        </p:txBody>
      </p:sp>
    </p:spTree>
    <p:extLst>
      <p:ext uri="{BB962C8B-B14F-4D97-AF65-F5344CB8AC3E}">
        <p14:creationId xmlns:p14="http://schemas.microsoft.com/office/powerpoint/2010/main" val="144926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subTitle" idx="1"/>
          </p:nvPr>
        </p:nvSpPr>
        <p:spPr>
          <a:xfrm>
            <a:off x="421089" y="1412877"/>
            <a:ext cx="3749875" cy="297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+mn-lt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fr-SN" sz="2000" dirty="0">
                <a:solidFill>
                  <a:schemeClr val="tx1"/>
                </a:solidFill>
                <a:latin typeface="+mn-lt"/>
              </a:rPr>
              <a:t>M</a:t>
            </a:r>
            <a:r>
              <a:rPr lang="fr-SN" sz="2000" b="0" i="0" u="none" strike="noStrike" dirty="0">
                <a:solidFill>
                  <a:schemeClr val="tx1"/>
                </a:solidFill>
                <a:effectLst/>
                <a:latin typeface="+mn-lt"/>
              </a:rPr>
              <a:t>oderniser une application de gestion hôtelière en utilisant des techniques plus récentes afin d'améliorer les fonctionnalités et la gestion des données.</a:t>
            </a:r>
            <a:endParaRPr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630726" y="1032536"/>
            <a:ext cx="3540238" cy="36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fr-SN" sz="2000" dirty="0"/>
              <a:t>Rappel des Objectif</a:t>
            </a:r>
          </a:p>
        </p:txBody>
      </p:sp>
      <p:sp>
        <p:nvSpPr>
          <p:cNvPr id="357" name="Google Shape;357;p36"/>
          <p:cNvSpPr/>
          <p:nvPr/>
        </p:nvSpPr>
        <p:spPr>
          <a:xfrm rot="95423">
            <a:off x="5703597" y="625323"/>
            <a:ext cx="2765630" cy="243431"/>
          </a:xfrm>
          <a:custGeom>
            <a:avLst/>
            <a:gdLst/>
            <a:ahLst/>
            <a:cxnLst/>
            <a:rect l="l" t="t" r="r" b="b"/>
            <a:pathLst>
              <a:path w="57930" h="5099" extrusionOk="0">
                <a:moveTo>
                  <a:pt x="57930" y="5099"/>
                </a:moveTo>
                <a:lnTo>
                  <a:pt x="0" y="5066"/>
                </a:lnTo>
                <a:lnTo>
                  <a:pt x="1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8" name="Google Shape;358;p36"/>
          <p:cNvSpPr/>
          <p:nvPr/>
        </p:nvSpPr>
        <p:spPr>
          <a:xfrm rot="5525853">
            <a:off x="7852452" y="3733090"/>
            <a:ext cx="1448207" cy="239865"/>
          </a:xfrm>
          <a:custGeom>
            <a:avLst/>
            <a:gdLst/>
            <a:ahLst/>
            <a:cxnLst/>
            <a:rect l="l" t="t" r="r" b="b"/>
            <a:pathLst>
              <a:path w="57930" h="5099" extrusionOk="0">
                <a:moveTo>
                  <a:pt x="57930" y="5099"/>
                </a:moveTo>
                <a:lnTo>
                  <a:pt x="0" y="5066"/>
                </a:lnTo>
                <a:lnTo>
                  <a:pt x="11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07DC3E-E3B1-A4EF-16B2-959775B1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96" y="1489541"/>
            <a:ext cx="2135569" cy="2636879"/>
          </a:xfrm>
          <a:prstGeom prst="rect">
            <a:avLst/>
          </a:prstGeom>
        </p:spPr>
      </p:pic>
      <p:pic>
        <p:nvPicPr>
          <p:cNvPr id="1026" name="Picture 2" descr="5 points essentiels pour faire une présentation">
            <a:extLst>
              <a:ext uri="{FF2B5EF4-FFF2-40B4-BE49-F238E27FC236}">
                <a16:creationId xmlns:a16="http://schemas.microsoft.com/office/drawing/2014/main" id="{B20B8A5B-8B19-C60E-D9B1-4FE35318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64" y="1137389"/>
            <a:ext cx="4748788" cy="324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839928"/>
            <a:ext cx="5196435" cy="35259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Requête POST pour les chambres</a:t>
            </a:r>
          </a:p>
        </p:txBody>
      </p:sp>
    </p:spTree>
    <p:extLst>
      <p:ext uri="{BB962C8B-B14F-4D97-AF65-F5344CB8AC3E}">
        <p14:creationId xmlns:p14="http://schemas.microsoft.com/office/powerpoint/2010/main" val="3494257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1981200"/>
            <a:ext cx="5196435" cy="11371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Vérification pour les chambres</a:t>
            </a:r>
          </a:p>
        </p:txBody>
      </p:sp>
    </p:spTree>
    <p:extLst>
      <p:ext uri="{BB962C8B-B14F-4D97-AF65-F5344CB8AC3E}">
        <p14:creationId xmlns:p14="http://schemas.microsoft.com/office/powerpoint/2010/main" val="676290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984738"/>
            <a:ext cx="5196435" cy="31569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Requête GET pour les chambres</a:t>
            </a:r>
          </a:p>
        </p:txBody>
      </p:sp>
    </p:spTree>
    <p:extLst>
      <p:ext uri="{BB962C8B-B14F-4D97-AF65-F5344CB8AC3E}">
        <p14:creationId xmlns:p14="http://schemas.microsoft.com/office/powerpoint/2010/main" val="304497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879230"/>
            <a:ext cx="5196435" cy="34866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Requête POST pour l’hôtel</a:t>
            </a:r>
          </a:p>
        </p:txBody>
      </p:sp>
    </p:spTree>
    <p:extLst>
      <p:ext uri="{BB962C8B-B14F-4D97-AF65-F5344CB8AC3E}">
        <p14:creationId xmlns:p14="http://schemas.microsoft.com/office/powerpoint/2010/main" val="2847351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2112013"/>
            <a:ext cx="5196435" cy="9505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Vérification pour l’hôtel</a:t>
            </a:r>
          </a:p>
        </p:txBody>
      </p:sp>
    </p:spTree>
    <p:extLst>
      <p:ext uri="{BB962C8B-B14F-4D97-AF65-F5344CB8AC3E}">
        <p14:creationId xmlns:p14="http://schemas.microsoft.com/office/powerpoint/2010/main" val="1817702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1078523"/>
            <a:ext cx="5196435" cy="31014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Requête GET pour l’hôtel</a:t>
            </a:r>
          </a:p>
        </p:txBody>
      </p:sp>
    </p:spTree>
    <p:extLst>
      <p:ext uri="{BB962C8B-B14F-4D97-AF65-F5344CB8AC3E}">
        <p14:creationId xmlns:p14="http://schemas.microsoft.com/office/powerpoint/2010/main" val="2799161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949569"/>
            <a:ext cx="5196435" cy="341631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Requête POST pour les réservations</a:t>
            </a:r>
          </a:p>
        </p:txBody>
      </p:sp>
    </p:spTree>
    <p:extLst>
      <p:ext uri="{BB962C8B-B14F-4D97-AF65-F5344CB8AC3E}">
        <p14:creationId xmlns:p14="http://schemas.microsoft.com/office/powerpoint/2010/main" val="2195213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2099572"/>
            <a:ext cx="5196435" cy="9505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Vérification pour les réservations</a:t>
            </a:r>
          </a:p>
        </p:txBody>
      </p:sp>
    </p:spTree>
    <p:extLst>
      <p:ext uri="{BB962C8B-B14F-4D97-AF65-F5344CB8AC3E}">
        <p14:creationId xmlns:p14="http://schemas.microsoft.com/office/powerpoint/2010/main" val="1689796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API REST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DA522-9D03-17F3-8CBB-BF381670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6225" y="996463"/>
            <a:ext cx="5196435" cy="31886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C4E788-B2AE-E280-4845-F9BD4172C70F}"/>
              </a:ext>
            </a:extLst>
          </p:cNvPr>
          <p:cNvSpPr txBox="1"/>
          <p:nvPr/>
        </p:nvSpPr>
        <p:spPr>
          <a:xfrm>
            <a:off x="3985846" y="177050"/>
            <a:ext cx="505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916452"/>
                </a:solidFill>
              </a:rPr>
              <a:t>Requête GET pour les réservations</a:t>
            </a:r>
          </a:p>
        </p:txBody>
      </p:sp>
    </p:spTree>
    <p:extLst>
      <p:ext uri="{BB962C8B-B14F-4D97-AF65-F5344CB8AC3E}">
        <p14:creationId xmlns:p14="http://schemas.microsoft.com/office/powerpoint/2010/main" val="2356116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APPLICATION DESKTOP</a:t>
            </a:r>
            <a:br>
              <a:rPr lang="fr-FR" sz="3600" dirty="0"/>
            </a:br>
            <a:br>
              <a:rPr lang="fr-FR" sz="3600" dirty="0"/>
            </a:b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Menu principale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820" y="0"/>
            <a:ext cx="5263180" cy="43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49"/>
          <p:cNvPicPr preferRelativeResize="0"/>
          <p:nvPr/>
        </p:nvPicPr>
        <p:blipFill rotWithShape="1">
          <a:blip r:embed="rId3">
            <a:alphaModFix/>
          </a:blip>
          <a:srcRect l="26996" t="9559" r="3243" b="5167"/>
          <a:stretch/>
        </p:blipFill>
        <p:spPr>
          <a:xfrm rot="134432">
            <a:off x="342697" y="541598"/>
            <a:ext cx="4982654" cy="4060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49"/>
          <p:cNvGrpSpPr/>
          <p:nvPr/>
        </p:nvGrpSpPr>
        <p:grpSpPr>
          <a:xfrm rot="493058">
            <a:off x="3986918" y="175786"/>
            <a:ext cx="5542581" cy="4705200"/>
            <a:chOff x="4013125" y="150214"/>
            <a:chExt cx="5161042" cy="4381304"/>
          </a:xfrm>
        </p:grpSpPr>
        <p:sp>
          <p:nvSpPr>
            <p:cNvPr id="706" name="Google Shape;706;p49"/>
            <p:cNvSpPr/>
            <p:nvPr/>
          </p:nvSpPr>
          <p:spPr>
            <a:xfrm>
              <a:off x="4731967" y="3933643"/>
              <a:ext cx="2102300" cy="597875"/>
            </a:xfrm>
            <a:custGeom>
              <a:avLst/>
              <a:gdLst/>
              <a:ahLst/>
              <a:cxnLst/>
              <a:rect l="l" t="t" r="r" b="b"/>
              <a:pathLst>
                <a:path w="84092" h="23915" extrusionOk="0">
                  <a:moveTo>
                    <a:pt x="84092" y="0"/>
                  </a:moveTo>
                  <a:lnTo>
                    <a:pt x="0" y="13593"/>
                  </a:lnTo>
                  <a:lnTo>
                    <a:pt x="2167" y="23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07" name="Google Shape;707;p49"/>
            <p:cNvSpPr/>
            <p:nvPr/>
          </p:nvSpPr>
          <p:spPr>
            <a:xfrm>
              <a:off x="7727341" y="154484"/>
              <a:ext cx="1149058" cy="334966"/>
            </a:xfrm>
            <a:custGeom>
              <a:avLst/>
              <a:gdLst/>
              <a:ahLst/>
              <a:cxnLst/>
              <a:rect l="l" t="t" r="r" b="b"/>
              <a:pathLst>
                <a:path w="51435" h="14994" extrusionOk="0">
                  <a:moveTo>
                    <a:pt x="51435" y="1143"/>
                  </a:moveTo>
                  <a:lnTo>
                    <a:pt x="0" y="0"/>
                  </a:lnTo>
                  <a:lnTo>
                    <a:pt x="5065" y="149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08" name="Google Shape;708;p49"/>
            <p:cNvSpPr/>
            <p:nvPr/>
          </p:nvSpPr>
          <p:spPr>
            <a:xfrm>
              <a:off x="4211792" y="150214"/>
              <a:ext cx="4962375" cy="4041600"/>
            </a:xfrm>
            <a:custGeom>
              <a:avLst/>
              <a:gdLst/>
              <a:ahLst/>
              <a:cxnLst/>
              <a:rect l="l" t="t" r="r" b="b"/>
              <a:pathLst>
                <a:path w="198495" h="161664" extrusionOk="0">
                  <a:moveTo>
                    <a:pt x="20242" y="161664"/>
                  </a:moveTo>
                  <a:lnTo>
                    <a:pt x="198399" y="134678"/>
                  </a:lnTo>
                  <a:lnTo>
                    <a:pt x="198495" y="0"/>
                  </a:lnTo>
                  <a:lnTo>
                    <a:pt x="0" y="632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09" name="Google Shape;709;p49"/>
            <p:cNvSpPr/>
            <p:nvPr/>
          </p:nvSpPr>
          <p:spPr>
            <a:xfrm>
              <a:off x="4013125" y="619646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710" name="Google Shape;710;p49"/>
          <p:cNvSpPr txBox="1">
            <a:spLocks noGrp="1"/>
          </p:cNvSpPr>
          <p:nvPr>
            <p:ph type="title"/>
          </p:nvPr>
        </p:nvSpPr>
        <p:spPr>
          <a:xfrm>
            <a:off x="4443165" y="1522344"/>
            <a:ext cx="4435602" cy="2027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Organisation de l’équipe</a:t>
            </a:r>
            <a:endParaRPr sz="4800" dirty="0"/>
          </a:p>
        </p:txBody>
      </p:sp>
      <p:sp>
        <p:nvSpPr>
          <p:cNvPr id="711" name="Google Shape;711;p49"/>
          <p:cNvSpPr txBox="1">
            <a:spLocks noGrp="1"/>
          </p:cNvSpPr>
          <p:nvPr>
            <p:ph type="title" idx="2"/>
          </p:nvPr>
        </p:nvSpPr>
        <p:spPr>
          <a:xfrm>
            <a:off x="4381904" y="376588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473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APPLICATION DESKTOP</a:t>
            </a:r>
            <a:br>
              <a:rPr lang="fr-FR" sz="3600" dirty="0"/>
            </a:br>
            <a:br>
              <a:rPr lang="fr-FR" sz="3600" dirty="0"/>
            </a:b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Options de réservations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25" y="444422"/>
            <a:ext cx="5297775" cy="34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61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APPLICATION DESKTOP</a:t>
            </a:r>
            <a:br>
              <a:rPr lang="fr-FR" sz="3600" dirty="0"/>
            </a:br>
            <a:br>
              <a:rPr lang="fr-FR" sz="3600" dirty="0"/>
            </a:b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Options des chambres</a:t>
            </a:r>
            <a:br>
              <a:rPr lang="fr-FR" sz="1600" dirty="0">
                <a:solidFill>
                  <a:schemeClr val="tx2">
                    <a:lumMod val="10000"/>
                  </a:schemeClr>
                </a:solidFill>
              </a:rPr>
            </a:b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25" y="444422"/>
            <a:ext cx="5297775" cy="37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76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APPLICATION DESKTOP</a:t>
            </a:r>
            <a:br>
              <a:rPr lang="fr-FR" sz="3600" dirty="0"/>
            </a:br>
            <a:br>
              <a:rPr lang="fr-FR" sz="3600" dirty="0"/>
            </a:b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Formulaire de réservation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820" y="233363"/>
            <a:ext cx="5263180" cy="41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9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APPLICATION DESKTOP</a:t>
            </a:r>
            <a:br>
              <a:rPr lang="fr-FR" sz="3600" dirty="0"/>
            </a:br>
            <a:br>
              <a:rPr lang="fr-FR" sz="3600" dirty="0"/>
            </a:b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Liste des chambres 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820" y="396000"/>
            <a:ext cx="5263180" cy="39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8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APPLICATION DESKTOP</a:t>
            </a:r>
            <a:br>
              <a:rPr lang="fr-FR" sz="3600" dirty="0"/>
            </a:br>
            <a:br>
              <a:rPr lang="fr-FR" sz="3600" dirty="0"/>
            </a:b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Liste des chambres occupées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51" y="444422"/>
            <a:ext cx="53098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3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APPLICATION DESKTOP</a:t>
            </a:r>
            <a:br>
              <a:rPr lang="fr-FR" sz="3600" dirty="0"/>
            </a:br>
            <a:br>
              <a:rPr lang="fr-FR" sz="3600" dirty="0"/>
            </a:b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Liste des chambres réservées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25" y="432568"/>
            <a:ext cx="5297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83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APPLICATION DESKTOP</a:t>
            </a:r>
            <a:br>
              <a:rPr lang="fr-FR" sz="3600" dirty="0"/>
            </a:br>
            <a:br>
              <a:rPr lang="fr-FR" sz="3600" dirty="0"/>
            </a:br>
            <a:r>
              <a:rPr lang="fr-FR" sz="1600" dirty="0">
                <a:solidFill>
                  <a:schemeClr val="tx2">
                    <a:lumMod val="10000"/>
                  </a:schemeClr>
                </a:solidFill>
              </a:rPr>
              <a:t>Liste des clients actuel de l’hôtel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24" y="444423"/>
            <a:ext cx="5297776" cy="38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261691" y="1688549"/>
            <a:ext cx="38520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62585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4C8556-D241-AA98-8DFC-2ECC0882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02" y="35267"/>
            <a:ext cx="2615167" cy="507296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114703" y="1724241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629915" y="450006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C7E1F6-F4E6-1CA0-D83B-85747F64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77" y="0"/>
            <a:ext cx="2373074" cy="51435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579591" y="3575544"/>
            <a:ext cx="253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Menu Principal</a:t>
            </a:r>
          </a:p>
        </p:txBody>
      </p:sp>
    </p:spTree>
    <p:extLst>
      <p:ext uri="{BB962C8B-B14F-4D97-AF65-F5344CB8AC3E}">
        <p14:creationId xmlns:p14="http://schemas.microsoft.com/office/powerpoint/2010/main" val="1788181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611786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135654" y="1768337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302428" y="406843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174356" y="3474074"/>
            <a:ext cx="324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Information sur l’hôtel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C26B39-30C8-E634-4AD9-4A8E4F12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28" y="0"/>
            <a:ext cx="2373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72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/>
          <p:nvPr/>
        </p:nvSpPr>
        <p:spPr>
          <a:xfrm rot="6842566">
            <a:off x="7446669" y="2240134"/>
            <a:ext cx="510075" cy="581949"/>
          </a:xfrm>
          <a:custGeom>
            <a:avLst/>
            <a:gdLst/>
            <a:ahLst/>
            <a:cxnLst/>
            <a:rect l="l" t="t" r="r" b="b"/>
            <a:pathLst>
              <a:path w="20540" h="23279" extrusionOk="0">
                <a:moveTo>
                  <a:pt x="0" y="5477"/>
                </a:moveTo>
                <a:lnTo>
                  <a:pt x="19855" y="0"/>
                </a:lnTo>
                <a:lnTo>
                  <a:pt x="20540" y="2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6" name="Google Shape;326;p35"/>
          <p:cNvSpPr/>
          <p:nvPr/>
        </p:nvSpPr>
        <p:spPr>
          <a:xfrm rot="-1900099">
            <a:off x="3136985" y="1908515"/>
            <a:ext cx="513499" cy="581974"/>
          </a:xfrm>
          <a:custGeom>
            <a:avLst/>
            <a:gdLst/>
            <a:ahLst/>
            <a:cxnLst/>
            <a:rect l="l" t="t" r="r" b="b"/>
            <a:pathLst>
              <a:path w="20540" h="23279" extrusionOk="0">
                <a:moveTo>
                  <a:pt x="0" y="5477"/>
                </a:moveTo>
                <a:lnTo>
                  <a:pt x="19855" y="0"/>
                </a:lnTo>
                <a:lnTo>
                  <a:pt x="20540" y="2327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29" name="Google Shape;329;p35"/>
          <p:cNvSpPr/>
          <p:nvPr/>
        </p:nvSpPr>
        <p:spPr>
          <a:xfrm rot="8899901">
            <a:off x="940619" y="300252"/>
            <a:ext cx="513499" cy="581974"/>
          </a:xfrm>
          <a:custGeom>
            <a:avLst/>
            <a:gdLst/>
            <a:ahLst/>
            <a:cxnLst/>
            <a:rect l="l" t="t" r="r" b="b"/>
            <a:pathLst>
              <a:path w="20540" h="23279" extrusionOk="0">
                <a:moveTo>
                  <a:pt x="0" y="5477"/>
                </a:moveTo>
                <a:lnTo>
                  <a:pt x="19855" y="0"/>
                </a:lnTo>
                <a:lnTo>
                  <a:pt x="20540" y="2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0" name="Google Shape;330;p35"/>
          <p:cNvSpPr/>
          <p:nvPr/>
        </p:nvSpPr>
        <p:spPr>
          <a:xfrm rot="2036374" flipH="1">
            <a:off x="6196112" y="747380"/>
            <a:ext cx="513483" cy="581956"/>
          </a:xfrm>
          <a:custGeom>
            <a:avLst/>
            <a:gdLst/>
            <a:ahLst/>
            <a:cxnLst/>
            <a:rect l="l" t="t" r="r" b="b"/>
            <a:pathLst>
              <a:path w="20540" h="23279" extrusionOk="0">
                <a:moveTo>
                  <a:pt x="0" y="5477"/>
                </a:moveTo>
                <a:lnTo>
                  <a:pt x="19855" y="0"/>
                </a:lnTo>
                <a:lnTo>
                  <a:pt x="20540" y="2327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-102792" y="3868746"/>
            <a:ext cx="5369169" cy="1359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1-    Affectations des tâches</a:t>
            </a:r>
            <a:br>
              <a:rPr lang="en" sz="3600" dirty="0"/>
            </a:br>
            <a:r>
              <a:rPr lang="en" sz="3600" dirty="0"/>
              <a:t> </a:t>
            </a:r>
            <a:endParaRPr sz="3600" dirty="0"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6"/>
          </p:nvPr>
        </p:nvSpPr>
        <p:spPr>
          <a:xfrm>
            <a:off x="1793046" y="2380267"/>
            <a:ext cx="3295940" cy="829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SN" dirty="0">
                <a:effectLst/>
                <a:latin typeface="+mn-lt"/>
              </a:rPr>
              <a:t>Application Desktop avec</a:t>
            </a:r>
          </a:p>
          <a:p>
            <a:r>
              <a:rPr lang="fr-SN" dirty="0">
                <a:effectLst/>
                <a:latin typeface="+mn-lt"/>
              </a:rPr>
              <a:t>Python combiné à bibliothèque GTK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SN" sz="1600" b="1" dirty="0">
                <a:solidFill>
                  <a:schemeClr val="tx1"/>
                </a:solidFill>
                <a:effectLst/>
                <a:latin typeface="+mn-lt"/>
              </a:rPr>
              <a:t>Etienne Diégane</a:t>
            </a:r>
            <a:r>
              <a:rPr lang="fr-SN" sz="1600" b="1" dirty="0">
                <a:solidFill>
                  <a:schemeClr val="tx1"/>
                </a:solidFill>
                <a:latin typeface="+mn-lt"/>
              </a:rPr>
              <a:t> Sène</a:t>
            </a:r>
            <a:endParaRPr lang="fr-SN" b="1" dirty="0">
              <a:effectLst/>
              <a:latin typeface="+mn-lt"/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14"/>
          </p:nvPr>
        </p:nvSpPr>
        <p:spPr>
          <a:xfrm>
            <a:off x="6245100" y="930312"/>
            <a:ext cx="21831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339" name="Google Shape;339;p35"/>
          <p:cNvSpPr txBox="1">
            <a:spLocks noGrp="1"/>
          </p:cNvSpPr>
          <p:nvPr>
            <p:ph type="subTitle" idx="15"/>
          </p:nvPr>
        </p:nvSpPr>
        <p:spPr>
          <a:xfrm>
            <a:off x="4796475" y="1388677"/>
            <a:ext cx="289725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SN" dirty="0">
                <a:effectLst/>
                <a:latin typeface="+mn-lt"/>
              </a:rPr>
              <a:t>API REST avec GO dans JSON</a:t>
            </a:r>
          </a:p>
          <a:p>
            <a:pPr marL="412750" indent="-285750">
              <a:buFont typeface="Wingdings" panose="05000000000000000000" pitchFamily="2" charset="2"/>
              <a:buChar char="Ø"/>
            </a:pPr>
            <a:r>
              <a:rPr lang="fr-SN" dirty="0">
                <a:latin typeface="+mn-lt"/>
              </a:rPr>
              <a:t> </a:t>
            </a:r>
            <a:r>
              <a:rPr lang="fr-SN" sz="1600" b="1" dirty="0">
                <a:solidFill>
                  <a:schemeClr val="tx1"/>
                </a:solidFill>
                <a:effectLst/>
                <a:latin typeface="+mn-lt"/>
              </a:rPr>
              <a:t>Ibrahima Ndendé </a:t>
            </a:r>
            <a:r>
              <a:rPr lang="fr-SN" sz="1600" b="1" dirty="0">
                <a:solidFill>
                  <a:schemeClr val="tx1"/>
                </a:solidFill>
                <a:latin typeface="+mn-lt"/>
              </a:rPr>
              <a:t>S</a:t>
            </a:r>
            <a:r>
              <a:rPr lang="fr-SN" sz="1600" b="1" dirty="0">
                <a:solidFill>
                  <a:schemeClr val="tx1"/>
                </a:solidFill>
                <a:effectLst/>
                <a:latin typeface="+mn-lt"/>
              </a:rPr>
              <a:t>ow </a:t>
            </a:r>
            <a:endParaRPr lang="fr-SN" b="1" dirty="0">
              <a:effectLst/>
              <a:latin typeface="+mn-lt"/>
            </a:endParaRPr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18"/>
          </p:nvPr>
        </p:nvSpPr>
        <p:spPr>
          <a:xfrm>
            <a:off x="-187057" y="1083633"/>
            <a:ext cx="276885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SN" dirty="0">
                <a:effectLst/>
                <a:latin typeface="+mn-lt"/>
              </a:rPr>
              <a:t>MySQL avec Proxy SQL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SN" sz="1600" b="1" dirty="0">
                <a:solidFill>
                  <a:schemeClr val="tx1"/>
                </a:solidFill>
                <a:effectLst/>
                <a:latin typeface="+mn-lt"/>
              </a:rPr>
              <a:t>Abdoulaye Diarra </a:t>
            </a:r>
            <a:endParaRPr lang="fr-SN" b="1" dirty="0">
              <a:effectLst/>
              <a:latin typeface="+mn-lt"/>
            </a:endParaRPr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21"/>
          </p:nvPr>
        </p:nvSpPr>
        <p:spPr>
          <a:xfrm>
            <a:off x="6403639" y="3039640"/>
            <a:ext cx="2282216" cy="829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SN" dirty="0">
                <a:effectLst/>
                <a:latin typeface="+mn-lt"/>
              </a:rPr>
              <a:t>Application mobile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SN" sz="1600" b="1" dirty="0">
                <a:solidFill>
                  <a:schemeClr val="tx1"/>
                </a:solidFill>
                <a:effectLst/>
                <a:latin typeface="+mn-lt"/>
              </a:rPr>
              <a:t>Babacar Dioume</a:t>
            </a:r>
          </a:p>
          <a:p>
            <a:endParaRPr lang="fr-SN" dirty="0">
              <a:effectLst/>
              <a:latin typeface="+mn-lt"/>
            </a:endParaRPr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 idx="4"/>
          </p:nvPr>
        </p:nvSpPr>
        <p:spPr>
          <a:xfrm>
            <a:off x="3044716" y="1978364"/>
            <a:ext cx="7926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47" name="Google Shape;347;p35"/>
          <p:cNvSpPr txBox="1">
            <a:spLocks noGrp="1"/>
          </p:cNvSpPr>
          <p:nvPr>
            <p:ph type="title" idx="13"/>
          </p:nvPr>
        </p:nvSpPr>
        <p:spPr>
          <a:xfrm>
            <a:off x="6035712" y="801933"/>
            <a:ext cx="7926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48" name="Google Shape;348;p35"/>
          <p:cNvSpPr txBox="1">
            <a:spLocks noGrp="1"/>
          </p:cNvSpPr>
          <p:nvPr>
            <p:ph type="title" idx="16"/>
          </p:nvPr>
        </p:nvSpPr>
        <p:spPr>
          <a:xfrm>
            <a:off x="776657" y="538347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49" name="Google Shape;349;p35"/>
          <p:cNvSpPr txBox="1">
            <a:spLocks noGrp="1"/>
          </p:cNvSpPr>
          <p:nvPr>
            <p:ph type="title" idx="19"/>
          </p:nvPr>
        </p:nvSpPr>
        <p:spPr>
          <a:xfrm>
            <a:off x="7305706" y="2509769"/>
            <a:ext cx="7920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4F37590-FF5E-0DCF-0BCE-C030FAC5164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90213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5097" y="1732485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633792" y="454184"/>
            <a:ext cx="1003917" cy="907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sp>
        <p:nvSpPr>
          <p:cNvPr id="523" name="Google Shape;523;p43"/>
          <p:cNvSpPr/>
          <p:nvPr/>
        </p:nvSpPr>
        <p:spPr>
          <a:xfrm>
            <a:off x="8610625" y="396000"/>
            <a:ext cx="166875" cy="1994050"/>
          </a:xfrm>
          <a:custGeom>
            <a:avLst/>
            <a:gdLst/>
            <a:ahLst/>
            <a:cxnLst/>
            <a:rect l="l" t="t" r="r" b="b"/>
            <a:pathLst>
              <a:path w="6675" h="79762" extrusionOk="0">
                <a:moveTo>
                  <a:pt x="5184" y="79762"/>
                </a:moveTo>
                <a:lnTo>
                  <a:pt x="0" y="552"/>
                </a:lnTo>
                <a:lnTo>
                  <a:pt x="66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-645167" y="3381872"/>
            <a:ext cx="470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800" dirty="0"/>
              <a:t>Formulaire sur </a:t>
            </a:r>
          </a:p>
          <a:p>
            <a:pPr algn="ctr"/>
            <a:r>
              <a:rPr lang="fr-FR" sz="1800" dirty="0"/>
              <a:t>   les informations de l’hôtel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90C510-D6C6-C239-791B-2FBB2ADF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51" y="-1"/>
            <a:ext cx="2373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6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664308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34660" y="1662385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74558" y="434635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838079" y="3607930"/>
            <a:ext cx="470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Chambre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15EC9B-2C5E-E14C-DBC6-101475FD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632" y="-26165"/>
            <a:ext cx="2373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8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7" y="177050"/>
            <a:ext cx="3902131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70577" y="1774618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627108" y="396000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560477" y="3490809"/>
            <a:ext cx="470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Ajouter Chambre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B254748-BE58-84ED-46A2-7ED6DA52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009" y="0"/>
            <a:ext cx="2373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94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76100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108427" y="1729715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536513" y="432381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989076" y="3658740"/>
            <a:ext cx="470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3DEDB9-C027-9DE0-CEED-153E083D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374" y="0"/>
            <a:ext cx="2373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71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611786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177672" y="1662385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368784" y="441125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643495" y="3355709"/>
            <a:ext cx="470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Liste Client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2EDEA6-F47D-6F0E-B11F-E71FDCDB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43" y="1204"/>
            <a:ext cx="2373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55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734888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134539" y="1764006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476407" y="418531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675866" y="3638376"/>
            <a:ext cx="470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Réservation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A0619D-EF26-9D60-F9E0-57232488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64" y="0"/>
            <a:ext cx="2373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31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3776540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53980" y="1839533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522749" y="425105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548538" y="3663256"/>
            <a:ext cx="470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Liste Réservation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4298B10-AC96-D63E-FA9C-F4D4E17D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54" y="0"/>
            <a:ext cx="2373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82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6" y="177050"/>
            <a:ext cx="3812061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-150684" y="1774618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APPLICATION MOBILE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2583984" y="465284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737B00-3DCF-1D3D-7FEF-E8D309B5FC98}"/>
              </a:ext>
            </a:extLst>
          </p:cNvPr>
          <p:cNvSpPr txBox="1"/>
          <p:nvPr/>
        </p:nvSpPr>
        <p:spPr>
          <a:xfrm>
            <a:off x="875247" y="3705960"/>
            <a:ext cx="470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Facture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3665F4-DC1F-5929-6EF8-5CEDB103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47" y="0"/>
            <a:ext cx="2373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7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2A9DD34-9AFB-D30F-74B0-19B1CA6D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0" y="1168400"/>
            <a:ext cx="4419599" cy="2015200"/>
          </a:xfrm>
        </p:spPr>
        <p:txBody>
          <a:bodyPr/>
          <a:lstStyle/>
          <a:p>
            <a:r>
              <a:rPr lang="fr-FR" sz="4000" dirty="0"/>
              <a:t>MERCI DE VOTRE ATTENTION!</a:t>
            </a:r>
          </a:p>
        </p:txBody>
      </p:sp>
      <p:pic>
        <p:nvPicPr>
          <p:cNvPr id="6" name="Google Shape;704;p49">
            <a:extLst>
              <a:ext uri="{FF2B5EF4-FFF2-40B4-BE49-F238E27FC236}">
                <a16:creationId xmlns:a16="http://schemas.microsoft.com/office/drawing/2014/main" id="{CA49B7E0-8FDC-D79A-0BB5-03A1D8A2B02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996" t="9559" r="3243" b="5167"/>
          <a:stretch/>
        </p:blipFill>
        <p:spPr>
          <a:xfrm>
            <a:off x="-13930" y="614683"/>
            <a:ext cx="4028484" cy="3914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79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148516" y="3813478"/>
            <a:ext cx="5498968" cy="1412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2-    </a:t>
            </a:r>
            <a:r>
              <a:rPr lang="en" sz="3600" dirty="0">
                <a:solidFill>
                  <a:srgbClr val="916452"/>
                </a:solidFill>
              </a:rPr>
              <a:t>Diagramme</a:t>
            </a:r>
            <a:r>
              <a:rPr lang="en" sz="3600" dirty="0"/>
              <a:t> de Gantt</a:t>
            </a:r>
            <a:br>
              <a:rPr lang="en" dirty="0"/>
            </a:br>
            <a:r>
              <a:rPr lang="en" dirty="0"/>
              <a:t> </a:t>
            </a:r>
            <a:endParaRPr sz="5200" dirty="0"/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14"/>
          </p:nvPr>
        </p:nvSpPr>
        <p:spPr>
          <a:xfrm>
            <a:off x="6245100" y="930312"/>
            <a:ext cx="21831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4F37590-FF5E-0DCF-0BCE-C030FAC5164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E1B9CDAD-E25F-545F-6B04-238BC4C22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9A2AEA-2171-DE76-214B-4F0456AA122A}"/>
              </a:ext>
            </a:extLst>
          </p:cNvPr>
          <p:cNvSpPr txBox="1"/>
          <p:nvPr/>
        </p:nvSpPr>
        <p:spPr>
          <a:xfrm>
            <a:off x="375138" y="177941"/>
            <a:ext cx="25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916452"/>
                </a:solidFill>
                <a:latin typeface="Carter One" panose="020B0604020202020204" charset="0"/>
              </a:rPr>
              <a:t>Gestion hôtelière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2C59B9-1CA2-0E16-DD91-FD8A99F5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7" y="547273"/>
            <a:ext cx="7848765" cy="27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8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49"/>
          <p:cNvPicPr preferRelativeResize="0"/>
          <p:nvPr/>
        </p:nvPicPr>
        <p:blipFill rotWithShape="1">
          <a:blip r:embed="rId3">
            <a:alphaModFix/>
          </a:blip>
          <a:srcRect l="26996" t="9559" r="3243" b="5167"/>
          <a:stretch/>
        </p:blipFill>
        <p:spPr>
          <a:xfrm rot="134432">
            <a:off x="342697" y="541598"/>
            <a:ext cx="4982654" cy="4060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49"/>
          <p:cNvGrpSpPr/>
          <p:nvPr/>
        </p:nvGrpSpPr>
        <p:grpSpPr>
          <a:xfrm rot="493058">
            <a:off x="3986918" y="175786"/>
            <a:ext cx="5542581" cy="4705200"/>
            <a:chOff x="4013125" y="150214"/>
            <a:chExt cx="5161042" cy="4381304"/>
          </a:xfrm>
        </p:grpSpPr>
        <p:sp>
          <p:nvSpPr>
            <p:cNvPr id="706" name="Google Shape;706;p49"/>
            <p:cNvSpPr/>
            <p:nvPr/>
          </p:nvSpPr>
          <p:spPr>
            <a:xfrm>
              <a:off x="4731967" y="3933643"/>
              <a:ext cx="2102300" cy="597875"/>
            </a:xfrm>
            <a:custGeom>
              <a:avLst/>
              <a:gdLst/>
              <a:ahLst/>
              <a:cxnLst/>
              <a:rect l="l" t="t" r="r" b="b"/>
              <a:pathLst>
                <a:path w="84092" h="23915" extrusionOk="0">
                  <a:moveTo>
                    <a:pt x="84092" y="0"/>
                  </a:moveTo>
                  <a:lnTo>
                    <a:pt x="0" y="13593"/>
                  </a:lnTo>
                  <a:lnTo>
                    <a:pt x="2167" y="239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07" name="Google Shape;707;p49"/>
            <p:cNvSpPr/>
            <p:nvPr/>
          </p:nvSpPr>
          <p:spPr>
            <a:xfrm>
              <a:off x="7727341" y="154484"/>
              <a:ext cx="1149058" cy="334966"/>
            </a:xfrm>
            <a:custGeom>
              <a:avLst/>
              <a:gdLst/>
              <a:ahLst/>
              <a:cxnLst/>
              <a:rect l="l" t="t" r="r" b="b"/>
              <a:pathLst>
                <a:path w="51435" h="14994" extrusionOk="0">
                  <a:moveTo>
                    <a:pt x="51435" y="1143"/>
                  </a:moveTo>
                  <a:lnTo>
                    <a:pt x="0" y="0"/>
                  </a:lnTo>
                  <a:lnTo>
                    <a:pt x="5065" y="149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08" name="Google Shape;708;p49"/>
            <p:cNvSpPr/>
            <p:nvPr/>
          </p:nvSpPr>
          <p:spPr>
            <a:xfrm>
              <a:off x="4211792" y="150214"/>
              <a:ext cx="4962375" cy="4041600"/>
            </a:xfrm>
            <a:custGeom>
              <a:avLst/>
              <a:gdLst/>
              <a:ahLst/>
              <a:cxnLst/>
              <a:rect l="l" t="t" r="r" b="b"/>
              <a:pathLst>
                <a:path w="198495" h="161664" extrusionOk="0">
                  <a:moveTo>
                    <a:pt x="20242" y="161664"/>
                  </a:moveTo>
                  <a:lnTo>
                    <a:pt x="198399" y="134678"/>
                  </a:lnTo>
                  <a:lnTo>
                    <a:pt x="198495" y="0"/>
                  </a:lnTo>
                  <a:lnTo>
                    <a:pt x="0" y="632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09" name="Google Shape;709;p49"/>
            <p:cNvSpPr/>
            <p:nvPr/>
          </p:nvSpPr>
          <p:spPr>
            <a:xfrm>
              <a:off x="4013125" y="619646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710" name="Google Shape;710;p49"/>
          <p:cNvSpPr txBox="1">
            <a:spLocks noGrp="1"/>
          </p:cNvSpPr>
          <p:nvPr>
            <p:ph type="title"/>
          </p:nvPr>
        </p:nvSpPr>
        <p:spPr>
          <a:xfrm>
            <a:off x="4443165" y="1522344"/>
            <a:ext cx="4435602" cy="2027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Paramètres de l’environnement matériel de test</a:t>
            </a:r>
            <a:endParaRPr sz="3600" dirty="0"/>
          </a:p>
        </p:txBody>
      </p:sp>
      <p:sp>
        <p:nvSpPr>
          <p:cNvPr id="711" name="Google Shape;711;p49"/>
          <p:cNvSpPr txBox="1">
            <a:spLocks noGrp="1"/>
          </p:cNvSpPr>
          <p:nvPr>
            <p:ph type="title" idx="2"/>
          </p:nvPr>
        </p:nvSpPr>
        <p:spPr>
          <a:xfrm>
            <a:off x="4381904" y="376588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66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4739184" y="432990"/>
            <a:ext cx="4137851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Données</a:t>
            </a:r>
            <a:endParaRPr dirty="0"/>
          </a:p>
        </p:txBody>
      </p:sp>
      <p:grpSp>
        <p:nvGrpSpPr>
          <p:cNvPr id="364" name="Google Shape;364;p37"/>
          <p:cNvGrpSpPr/>
          <p:nvPr/>
        </p:nvGrpSpPr>
        <p:grpSpPr>
          <a:xfrm>
            <a:off x="550985" y="2505627"/>
            <a:ext cx="2778369" cy="1966759"/>
            <a:chOff x="801691" y="1762843"/>
            <a:chExt cx="2778369" cy="1966759"/>
          </a:xfrm>
        </p:grpSpPr>
        <p:sp>
          <p:nvSpPr>
            <p:cNvPr id="366" name="Google Shape;366;p37"/>
            <p:cNvSpPr/>
            <p:nvPr/>
          </p:nvSpPr>
          <p:spPr>
            <a:xfrm>
              <a:off x="801691" y="2617178"/>
              <a:ext cx="2778369" cy="83920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fr-FR" sz="1600" b="0" dirty="0">
                  <a:ln>
                    <a:noFill/>
                  </a:ln>
                  <a:solidFill>
                    <a:schemeClr val="dk1"/>
                  </a:solidFill>
                  <a:latin typeface="Carter One"/>
                </a:rPr>
                <a:t>III. Les Paramètres de l’environnement matériel </a:t>
              </a:r>
              <a:r>
                <a:rPr lang="fr-FR" sz="1600" dirty="0">
                  <a:solidFill>
                    <a:schemeClr val="dk1"/>
                  </a:solidFill>
                  <a:latin typeface="Carter One"/>
                </a:rPr>
                <a:t>de</a:t>
              </a:r>
              <a:r>
                <a:rPr lang="fr-FR" sz="1600" b="0" dirty="0">
                  <a:ln>
                    <a:noFill/>
                  </a:ln>
                  <a:solidFill>
                    <a:schemeClr val="dk1"/>
                  </a:solidFill>
                  <a:latin typeface="Carter One"/>
                </a:rPr>
                <a:t> test</a:t>
              </a:r>
              <a:endParaRPr sz="1600" b="0" dirty="0">
                <a:ln>
                  <a:noFill/>
                </a:ln>
                <a:solidFill>
                  <a:schemeClr val="dk1"/>
                </a:solidFill>
                <a:latin typeface="Carter One"/>
              </a:endParaRPr>
            </a:p>
          </p:txBody>
        </p:sp>
        <p:grpSp>
          <p:nvGrpSpPr>
            <p:cNvPr id="368" name="Google Shape;368;p37"/>
            <p:cNvGrpSpPr/>
            <p:nvPr/>
          </p:nvGrpSpPr>
          <p:grpSpPr>
            <a:xfrm>
              <a:off x="1257135" y="1762843"/>
              <a:ext cx="1714950" cy="683968"/>
              <a:chOff x="1409535" y="1976497"/>
              <a:chExt cx="1714950" cy="683968"/>
            </a:xfrm>
          </p:grpSpPr>
          <p:grpSp>
            <p:nvGrpSpPr>
              <p:cNvPr id="373" name="Google Shape;373;p37"/>
              <p:cNvGrpSpPr/>
              <p:nvPr/>
            </p:nvGrpSpPr>
            <p:grpSpPr>
              <a:xfrm>
                <a:off x="2831474" y="1979649"/>
                <a:ext cx="293011" cy="172767"/>
                <a:chOff x="-60219125" y="3367325"/>
                <a:chExt cx="175675" cy="103575"/>
              </a:xfrm>
            </p:grpSpPr>
            <p:sp>
              <p:nvSpPr>
                <p:cNvPr id="374" name="Google Shape;374;p37"/>
                <p:cNvSpPr/>
                <p:nvPr/>
              </p:nvSpPr>
              <p:spPr>
                <a:xfrm>
                  <a:off x="-60219125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51" y="0"/>
                      </a:moveTo>
                      <a:cubicBezTo>
                        <a:pt x="935" y="0"/>
                        <a:pt x="815" y="57"/>
                        <a:pt x="725" y="164"/>
                      </a:cubicBezTo>
                      <a:cubicBezTo>
                        <a:pt x="568" y="290"/>
                        <a:pt x="568" y="573"/>
                        <a:pt x="757" y="731"/>
                      </a:cubicBezTo>
                      <a:cubicBezTo>
                        <a:pt x="1103" y="1046"/>
                        <a:pt x="1103" y="1456"/>
                        <a:pt x="757" y="1771"/>
                      </a:cubicBezTo>
                      <a:cubicBezTo>
                        <a:pt x="32" y="2401"/>
                        <a:pt x="1" y="3377"/>
                        <a:pt x="757" y="4039"/>
                      </a:cubicBezTo>
                      <a:cubicBezTo>
                        <a:pt x="828" y="4110"/>
                        <a:pt x="924" y="4143"/>
                        <a:pt x="1023" y="4143"/>
                      </a:cubicBezTo>
                      <a:cubicBezTo>
                        <a:pt x="1144" y="4143"/>
                        <a:pt x="1269" y="4094"/>
                        <a:pt x="1356" y="4007"/>
                      </a:cubicBezTo>
                      <a:cubicBezTo>
                        <a:pt x="1513" y="3850"/>
                        <a:pt x="1513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2017" y="1771"/>
                        <a:pt x="2049" y="762"/>
                        <a:pt x="1292" y="101"/>
                      </a:cubicBezTo>
                      <a:cubicBezTo>
                        <a:pt x="1224" y="33"/>
                        <a:pt x="1139" y="0"/>
                        <a:pt x="10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7"/>
                <p:cNvSpPr/>
                <p:nvPr/>
              </p:nvSpPr>
              <p:spPr>
                <a:xfrm>
                  <a:off x="-60156900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38" y="0"/>
                      </a:moveTo>
                      <a:cubicBezTo>
                        <a:pt x="913" y="0"/>
                        <a:pt x="783" y="57"/>
                        <a:pt x="694" y="164"/>
                      </a:cubicBezTo>
                      <a:cubicBezTo>
                        <a:pt x="536" y="290"/>
                        <a:pt x="536" y="573"/>
                        <a:pt x="757" y="731"/>
                      </a:cubicBezTo>
                      <a:cubicBezTo>
                        <a:pt x="1103" y="1046"/>
                        <a:pt x="1103" y="1456"/>
                        <a:pt x="757" y="1771"/>
                      </a:cubicBezTo>
                      <a:cubicBezTo>
                        <a:pt x="32" y="2401"/>
                        <a:pt x="1" y="3377"/>
                        <a:pt x="757" y="4039"/>
                      </a:cubicBezTo>
                      <a:cubicBezTo>
                        <a:pt x="828" y="4110"/>
                        <a:pt x="918" y="4143"/>
                        <a:pt x="1010" y="4143"/>
                      </a:cubicBezTo>
                      <a:cubicBezTo>
                        <a:pt x="1122" y="4143"/>
                        <a:pt x="1237" y="4094"/>
                        <a:pt x="1324" y="4007"/>
                      </a:cubicBezTo>
                      <a:cubicBezTo>
                        <a:pt x="1481" y="3850"/>
                        <a:pt x="1481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2017" y="1771"/>
                        <a:pt x="2049" y="762"/>
                        <a:pt x="1292" y="101"/>
                      </a:cubicBezTo>
                      <a:cubicBezTo>
                        <a:pt x="1224" y="33"/>
                        <a:pt x="1133" y="0"/>
                        <a:pt x="10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37"/>
                <p:cNvSpPr/>
                <p:nvPr/>
              </p:nvSpPr>
              <p:spPr>
                <a:xfrm>
                  <a:off x="-60094675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38" y="0"/>
                      </a:moveTo>
                      <a:cubicBezTo>
                        <a:pt x="913" y="0"/>
                        <a:pt x="783" y="57"/>
                        <a:pt x="694" y="164"/>
                      </a:cubicBezTo>
                      <a:cubicBezTo>
                        <a:pt x="536" y="290"/>
                        <a:pt x="536" y="573"/>
                        <a:pt x="725" y="731"/>
                      </a:cubicBezTo>
                      <a:cubicBezTo>
                        <a:pt x="1103" y="1046"/>
                        <a:pt x="1103" y="1456"/>
                        <a:pt x="725" y="1771"/>
                      </a:cubicBezTo>
                      <a:cubicBezTo>
                        <a:pt x="32" y="2401"/>
                        <a:pt x="1" y="3377"/>
                        <a:pt x="725" y="4039"/>
                      </a:cubicBezTo>
                      <a:cubicBezTo>
                        <a:pt x="796" y="4110"/>
                        <a:pt x="893" y="4143"/>
                        <a:pt x="992" y="4143"/>
                      </a:cubicBezTo>
                      <a:cubicBezTo>
                        <a:pt x="1113" y="4143"/>
                        <a:pt x="1237" y="4094"/>
                        <a:pt x="1324" y="4007"/>
                      </a:cubicBezTo>
                      <a:cubicBezTo>
                        <a:pt x="1481" y="3850"/>
                        <a:pt x="1481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1985" y="1771"/>
                        <a:pt x="2048" y="762"/>
                        <a:pt x="1292" y="101"/>
                      </a:cubicBezTo>
                      <a:cubicBezTo>
                        <a:pt x="1224" y="33"/>
                        <a:pt x="1133" y="0"/>
                        <a:pt x="10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0" name="Google Shape;380;p37"/>
              <p:cNvSpPr/>
              <p:nvPr/>
            </p:nvSpPr>
            <p:spPr>
              <a:xfrm flipV="1">
                <a:off x="2347113" y="2381473"/>
                <a:ext cx="569759" cy="278992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212" extrusionOk="0">
                    <a:moveTo>
                      <a:pt x="2868" y="1"/>
                    </a:moveTo>
                    <a:lnTo>
                      <a:pt x="1" y="2868"/>
                    </a:lnTo>
                    <a:cubicBezTo>
                      <a:pt x="353" y="3098"/>
                      <a:pt x="757" y="3212"/>
                      <a:pt x="1156" y="3212"/>
                    </a:cubicBezTo>
                    <a:cubicBezTo>
                      <a:pt x="1686" y="3212"/>
                      <a:pt x="2207" y="3011"/>
                      <a:pt x="2584" y="2616"/>
                    </a:cubicBezTo>
                    <a:cubicBezTo>
                      <a:pt x="3309" y="1891"/>
                      <a:pt x="3372" y="851"/>
                      <a:pt x="2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" name="Google Shape;381;p37"/>
              <p:cNvGrpSpPr/>
              <p:nvPr/>
            </p:nvGrpSpPr>
            <p:grpSpPr>
              <a:xfrm>
                <a:off x="1409535" y="1976497"/>
                <a:ext cx="546174" cy="532878"/>
                <a:chOff x="-17170750" y="4058800"/>
                <a:chExt cx="308775" cy="304050"/>
              </a:xfrm>
            </p:grpSpPr>
            <p:sp>
              <p:nvSpPr>
                <p:cNvPr id="382" name="Google Shape;382;p37"/>
                <p:cNvSpPr/>
                <p:nvPr/>
              </p:nvSpPr>
              <p:spPr>
                <a:xfrm>
                  <a:off x="-17041575" y="4058800"/>
                  <a:ext cx="49650" cy="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1994" extrusionOk="0">
                      <a:moveTo>
                        <a:pt x="989" y="1"/>
                      </a:moveTo>
                      <a:cubicBezTo>
                        <a:pt x="859" y="1"/>
                        <a:pt x="725" y="56"/>
                        <a:pt x="662" y="166"/>
                      </a:cubicBezTo>
                      <a:lnTo>
                        <a:pt x="1" y="1521"/>
                      </a:lnTo>
                      <a:lnTo>
                        <a:pt x="32" y="1521"/>
                      </a:lnTo>
                      <a:lnTo>
                        <a:pt x="977" y="1993"/>
                      </a:lnTo>
                      <a:lnTo>
                        <a:pt x="1954" y="1521"/>
                      </a:lnTo>
                      <a:lnTo>
                        <a:pt x="1985" y="1521"/>
                      </a:lnTo>
                      <a:lnTo>
                        <a:pt x="1292" y="166"/>
                      </a:lnTo>
                      <a:cubicBezTo>
                        <a:pt x="1245" y="56"/>
                        <a:pt x="1119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37"/>
                <p:cNvSpPr/>
                <p:nvPr/>
              </p:nvSpPr>
              <p:spPr>
                <a:xfrm>
                  <a:off x="-17041575" y="4312625"/>
                  <a:ext cx="49650" cy="5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2009" extrusionOk="0">
                      <a:moveTo>
                        <a:pt x="977" y="0"/>
                      </a:moveTo>
                      <a:lnTo>
                        <a:pt x="32" y="473"/>
                      </a:lnTo>
                      <a:lnTo>
                        <a:pt x="1" y="473"/>
                      </a:lnTo>
                      <a:lnTo>
                        <a:pt x="662" y="1796"/>
                      </a:lnTo>
                      <a:cubicBezTo>
                        <a:pt x="757" y="1938"/>
                        <a:pt x="891" y="2009"/>
                        <a:pt x="1013" y="2009"/>
                      </a:cubicBezTo>
                      <a:cubicBezTo>
                        <a:pt x="1135" y="2009"/>
                        <a:pt x="1245" y="1938"/>
                        <a:pt x="1292" y="1796"/>
                      </a:cubicBezTo>
                      <a:lnTo>
                        <a:pt x="1985" y="473"/>
                      </a:lnTo>
                      <a:lnTo>
                        <a:pt x="1954" y="47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37"/>
                <p:cNvSpPr/>
                <p:nvPr/>
              </p:nvSpPr>
              <p:spPr>
                <a:xfrm>
                  <a:off x="-17170750" y="4186600"/>
                  <a:ext cx="528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1923" extrusionOk="0">
                      <a:moveTo>
                        <a:pt x="1639" y="0"/>
                      </a:moveTo>
                      <a:lnTo>
                        <a:pt x="284" y="630"/>
                      </a:lnTo>
                      <a:cubicBezTo>
                        <a:pt x="1" y="788"/>
                        <a:pt x="1" y="1135"/>
                        <a:pt x="284" y="1261"/>
                      </a:cubicBezTo>
                      <a:lnTo>
                        <a:pt x="1639" y="1922"/>
                      </a:lnTo>
                      <a:lnTo>
                        <a:pt x="1639" y="1891"/>
                      </a:lnTo>
                      <a:lnTo>
                        <a:pt x="2112" y="946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37"/>
                <p:cNvSpPr/>
                <p:nvPr/>
              </p:nvSpPr>
              <p:spPr>
                <a:xfrm>
                  <a:off x="-16914775" y="4185025"/>
                  <a:ext cx="52800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1986" extrusionOk="0">
                      <a:moveTo>
                        <a:pt x="474" y="0"/>
                      </a:moveTo>
                      <a:lnTo>
                        <a:pt x="474" y="63"/>
                      </a:lnTo>
                      <a:lnTo>
                        <a:pt x="1" y="1009"/>
                      </a:lnTo>
                      <a:lnTo>
                        <a:pt x="474" y="1954"/>
                      </a:lnTo>
                      <a:lnTo>
                        <a:pt x="474" y="1985"/>
                      </a:lnTo>
                      <a:lnTo>
                        <a:pt x="1828" y="1324"/>
                      </a:lnTo>
                      <a:cubicBezTo>
                        <a:pt x="2112" y="1198"/>
                        <a:pt x="2112" y="851"/>
                        <a:pt x="1828" y="693"/>
                      </a:cubicBezTo>
                      <a:lnTo>
                        <a:pt x="47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37"/>
                <p:cNvSpPr/>
                <p:nvPr/>
              </p:nvSpPr>
              <p:spPr>
                <a:xfrm>
                  <a:off x="-17127800" y="4273225"/>
                  <a:ext cx="47650" cy="4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860" extrusionOk="0">
                      <a:moveTo>
                        <a:pt x="551" y="1"/>
                      </a:moveTo>
                      <a:lnTo>
                        <a:pt x="79" y="1419"/>
                      </a:lnTo>
                      <a:cubicBezTo>
                        <a:pt x="0" y="1628"/>
                        <a:pt x="183" y="1859"/>
                        <a:pt x="373" y="1859"/>
                      </a:cubicBezTo>
                      <a:cubicBezTo>
                        <a:pt x="412" y="1859"/>
                        <a:pt x="451" y="1850"/>
                        <a:pt x="488" y="1828"/>
                      </a:cubicBezTo>
                      <a:lnTo>
                        <a:pt x="1906" y="1356"/>
                      </a:lnTo>
                      <a:lnTo>
                        <a:pt x="1906" y="1324"/>
                      </a:lnTo>
                      <a:lnTo>
                        <a:pt x="1591" y="347"/>
                      </a:lnTo>
                      <a:lnTo>
                        <a:pt x="5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37"/>
                <p:cNvSpPr/>
                <p:nvPr/>
              </p:nvSpPr>
              <p:spPr>
                <a:xfrm>
                  <a:off x="-16952575" y="4100775"/>
                  <a:ext cx="47675" cy="4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" h="1890" extrusionOk="0">
                      <a:moveTo>
                        <a:pt x="1544" y="0"/>
                      </a:moveTo>
                      <a:cubicBezTo>
                        <a:pt x="1503" y="0"/>
                        <a:pt x="1461" y="10"/>
                        <a:pt x="1418" y="31"/>
                      </a:cubicBezTo>
                      <a:lnTo>
                        <a:pt x="1" y="503"/>
                      </a:lnTo>
                      <a:lnTo>
                        <a:pt x="1" y="535"/>
                      </a:lnTo>
                      <a:lnTo>
                        <a:pt x="316" y="1543"/>
                      </a:lnTo>
                      <a:lnTo>
                        <a:pt x="1324" y="1890"/>
                      </a:lnTo>
                      <a:lnTo>
                        <a:pt x="1355" y="1890"/>
                      </a:lnTo>
                      <a:lnTo>
                        <a:pt x="1828" y="472"/>
                      </a:lnTo>
                      <a:cubicBezTo>
                        <a:pt x="1907" y="236"/>
                        <a:pt x="1745" y="0"/>
                        <a:pt x="15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7"/>
                <p:cNvSpPr/>
                <p:nvPr/>
              </p:nvSpPr>
              <p:spPr>
                <a:xfrm>
                  <a:off x="-16954150" y="4273225"/>
                  <a:ext cx="49200" cy="4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" h="1912" extrusionOk="0">
                      <a:moveTo>
                        <a:pt x="1387" y="1"/>
                      </a:moveTo>
                      <a:lnTo>
                        <a:pt x="379" y="347"/>
                      </a:lnTo>
                      <a:lnTo>
                        <a:pt x="1" y="1356"/>
                      </a:lnTo>
                      <a:lnTo>
                        <a:pt x="1" y="1419"/>
                      </a:lnTo>
                      <a:lnTo>
                        <a:pt x="1418" y="1891"/>
                      </a:lnTo>
                      <a:cubicBezTo>
                        <a:pt x="1460" y="1905"/>
                        <a:pt x="1501" y="1911"/>
                        <a:pt x="1541" y="1911"/>
                      </a:cubicBezTo>
                      <a:cubicBezTo>
                        <a:pt x="1776" y="1911"/>
                        <a:pt x="1967" y="1692"/>
                        <a:pt x="1860" y="1450"/>
                      </a:cubicBezTo>
                      <a:lnTo>
                        <a:pt x="138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7"/>
                <p:cNvSpPr/>
                <p:nvPr/>
              </p:nvSpPr>
              <p:spPr>
                <a:xfrm>
                  <a:off x="-17128625" y="4101275"/>
                  <a:ext cx="48475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1870" extrusionOk="0">
                      <a:moveTo>
                        <a:pt x="433" y="0"/>
                      </a:moveTo>
                      <a:cubicBezTo>
                        <a:pt x="209" y="0"/>
                        <a:pt x="0" y="201"/>
                        <a:pt x="112" y="452"/>
                      </a:cubicBezTo>
                      <a:lnTo>
                        <a:pt x="584" y="1870"/>
                      </a:lnTo>
                      <a:lnTo>
                        <a:pt x="1592" y="1523"/>
                      </a:lnTo>
                      <a:lnTo>
                        <a:pt x="1939" y="483"/>
                      </a:lnTo>
                      <a:lnTo>
                        <a:pt x="521" y="11"/>
                      </a:lnTo>
                      <a:cubicBezTo>
                        <a:pt x="492" y="4"/>
                        <a:pt x="462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7"/>
                <p:cNvSpPr/>
                <p:nvPr/>
              </p:nvSpPr>
              <p:spPr>
                <a:xfrm>
                  <a:off x="-17043150" y="4183450"/>
                  <a:ext cx="52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040" y="0"/>
                      </a:moveTo>
                      <a:cubicBezTo>
                        <a:pt x="473" y="0"/>
                        <a:pt x="1" y="473"/>
                        <a:pt x="1" y="1072"/>
                      </a:cubicBezTo>
                      <a:cubicBezTo>
                        <a:pt x="1" y="1639"/>
                        <a:pt x="473" y="2111"/>
                        <a:pt x="1040" y="2111"/>
                      </a:cubicBezTo>
                      <a:cubicBezTo>
                        <a:pt x="1639" y="2111"/>
                        <a:pt x="2112" y="1639"/>
                        <a:pt x="2112" y="1072"/>
                      </a:cubicBezTo>
                      <a:cubicBezTo>
                        <a:pt x="2112" y="504"/>
                        <a:pt x="1639" y="0"/>
                        <a:pt x="1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7"/>
                <p:cNvSpPr/>
                <p:nvPr/>
              </p:nvSpPr>
              <p:spPr>
                <a:xfrm>
                  <a:off x="-17070725" y="4111975"/>
                  <a:ext cx="44925" cy="6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19" extrusionOk="0">
                      <a:moveTo>
                        <a:pt x="722" y="0"/>
                      </a:moveTo>
                      <a:cubicBezTo>
                        <a:pt x="663" y="0"/>
                        <a:pt x="600" y="8"/>
                        <a:pt x="537" y="24"/>
                      </a:cubicBezTo>
                      <a:cubicBezTo>
                        <a:pt x="411" y="55"/>
                        <a:pt x="348" y="150"/>
                        <a:pt x="316" y="244"/>
                      </a:cubicBezTo>
                      <a:lnTo>
                        <a:pt x="1" y="1253"/>
                      </a:lnTo>
                      <a:lnTo>
                        <a:pt x="1167" y="2418"/>
                      </a:lnTo>
                      <a:cubicBezTo>
                        <a:pt x="1356" y="2355"/>
                        <a:pt x="1576" y="2229"/>
                        <a:pt x="1797" y="2198"/>
                      </a:cubicBezTo>
                      <a:lnTo>
                        <a:pt x="1797" y="496"/>
                      </a:lnTo>
                      <a:lnTo>
                        <a:pt x="883" y="24"/>
                      </a:lnTo>
                      <a:cubicBezTo>
                        <a:pt x="836" y="8"/>
                        <a:pt x="781" y="0"/>
                        <a:pt x="7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37"/>
                <p:cNvSpPr/>
                <p:nvPr/>
              </p:nvSpPr>
              <p:spPr>
                <a:xfrm>
                  <a:off x="-16979350" y="4156675"/>
                  <a:ext cx="60675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1828" extrusionOk="0">
                      <a:moveTo>
                        <a:pt x="1166" y="0"/>
                      </a:moveTo>
                      <a:lnTo>
                        <a:pt x="1" y="1166"/>
                      </a:lnTo>
                      <a:cubicBezTo>
                        <a:pt x="127" y="1386"/>
                        <a:pt x="190" y="1575"/>
                        <a:pt x="284" y="1827"/>
                      </a:cubicBezTo>
                      <a:lnTo>
                        <a:pt x="1954" y="1827"/>
                      </a:lnTo>
                      <a:lnTo>
                        <a:pt x="2426" y="914"/>
                      </a:lnTo>
                      <a:cubicBezTo>
                        <a:pt x="2426" y="756"/>
                        <a:pt x="2426" y="630"/>
                        <a:pt x="2395" y="567"/>
                      </a:cubicBezTo>
                      <a:cubicBezTo>
                        <a:pt x="2363" y="441"/>
                        <a:pt x="2269" y="347"/>
                        <a:pt x="2174" y="315"/>
                      </a:cubicBezTo>
                      <a:lnTo>
                        <a:pt x="116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37"/>
                <p:cNvSpPr/>
                <p:nvPr/>
              </p:nvSpPr>
              <p:spPr>
                <a:xfrm>
                  <a:off x="-17116400" y="4155875"/>
                  <a:ext cx="630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765" extrusionOk="0">
                      <a:moveTo>
                        <a:pt x="1292" y="1"/>
                      </a:moveTo>
                      <a:lnTo>
                        <a:pt x="316" y="316"/>
                      </a:lnTo>
                      <a:cubicBezTo>
                        <a:pt x="190" y="347"/>
                        <a:pt x="127" y="442"/>
                        <a:pt x="95" y="536"/>
                      </a:cubicBezTo>
                      <a:cubicBezTo>
                        <a:pt x="32" y="662"/>
                        <a:pt x="1" y="788"/>
                        <a:pt x="95" y="851"/>
                      </a:cubicBezTo>
                      <a:lnTo>
                        <a:pt x="568" y="1765"/>
                      </a:lnTo>
                      <a:lnTo>
                        <a:pt x="2238" y="1765"/>
                      </a:lnTo>
                      <a:cubicBezTo>
                        <a:pt x="2301" y="1544"/>
                        <a:pt x="2364" y="1324"/>
                        <a:pt x="2521" y="1135"/>
                      </a:cubicBezTo>
                      <a:lnTo>
                        <a:pt x="12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37"/>
                <p:cNvSpPr/>
                <p:nvPr/>
              </p:nvSpPr>
              <p:spPr>
                <a:xfrm>
                  <a:off x="-17007700" y="4112450"/>
                  <a:ext cx="449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31" extrusionOk="0">
                      <a:moveTo>
                        <a:pt x="1042" y="0"/>
                      </a:moveTo>
                      <a:cubicBezTo>
                        <a:pt x="989" y="0"/>
                        <a:pt x="936" y="10"/>
                        <a:pt x="883" y="36"/>
                      </a:cubicBezTo>
                      <a:lnTo>
                        <a:pt x="0" y="509"/>
                      </a:lnTo>
                      <a:lnTo>
                        <a:pt x="0" y="2179"/>
                      </a:lnTo>
                      <a:cubicBezTo>
                        <a:pt x="221" y="2210"/>
                        <a:pt x="410" y="2273"/>
                        <a:pt x="630" y="2431"/>
                      </a:cubicBezTo>
                      <a:lnTo>
                        <a:pt x="1796" y="1265"/>
                      </a:lnTo>
                      <a:lnTo>
                        <a:pt x="1481" y="288"/>
                      </a:lnTo>
                      <a:cubicBezTo>
                        <a:pt x="1450" y="162"/>
                        <a:pt x="1355" y="68"/>
                        <a:pt x="1261" y="36"/>
                      </a:cubicBezTo>
                      <a:cubicBezTo>
                        <a:pt x="1188" y="18"/>
                        <a:pt x="1115" y="0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37"/>
                <p:cNvSpPr/>
                <p:nvPr/>
              </p:nvSpPr>
              <p:spPr>
                <a:xfrm>
                  <a:off x="-17007700" y="4248025"/>
                  <a:ext cx="44925" cy="6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59" extrusionOk="0">
                      <a:moveTo>
                        <a:pt x="630" y="1"/>
                      </a:moveTo>
                      <a:cubicBezTo>
                        <a:pt x="473" y="95"/>
                        <a:pt x="221" y="221"/>
                        <a:pt x="0" y="253"/>
                      </a:cubicBezTo>
                      <a:lnTo>
                        <a:pt x="0" y="1954"/>
                      </a:lnTo>
                      <a:lnTo>
                        <a:pt x="883" y="2427"/>
                      </a:lnTo>
                      <a:cubicBezTo>
                        <a:pt x="946" y="2458"/>
                        <a:pt x="1009" y="2458"/>
                        <a:pt x="1040" y="2458"/>
                      </a:cubicBezTo>
                      <a:cubicBezTo>
                        <a:pt x="1135" y="2458"/>
                        <a:pt x="1198" y="2427"/>
                        <a:pt x="1261" y="2364"/>
                      </a:cubicBezTo>
                      <a:cubicBezTo>
                        <a:pt x="1324" y="2332"/>
                        <a:pt x="1450" y="2269"/>
                        <a:pt x="1481" y="2175"/>
                      </a:cubicBezTo>
                      <a:lnTo>
                        <a:pt x="1796" y="1198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7"/>
                <p:cNvSpPr/>
                <p:nvPr/>
              </p:nvSpPr>
              <p:spPr>
                <a:xfrm>
                  <a:off x="-16980125" y="4219675"/>
                  <a:ext cx="614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" h="1828" extrusionOk="0">
                      <a:moveTo>
                        <a:pt x="252" y="1"/>
                      </a:moveTo>
                      <a:cubicBezTo>
                        <a:pt x="221" y="253"/>
                        <a:pt x="158" y="442"/>
                        <a:pt x="0" y="631"/>
                      </a:cubicBezTo>
                      <a:lnTo>
                        <a:pt x="1166" y="1828"/>
                      </a:lnTo>
                      <a:lnTo>
                        <a:pt x="2142" y="1513"/>
                      </a:lnTo>
                      <a:cubicBezTo>
                        <a:pt x="2268" y="1450"/>
                        <a:pt x="2363" y="1387"/>
                        <a:pt x="2394" y="1261"/>
                      </a:cubicBezTo>
                      <a:cubicBezTo>
                        <a:pt x="2426" y="1135"/>
                        <a:pt x="2457" y="1009"/>
                        <a:pt x="2394" y="946"/>
                      </a:cubicBezTo>
                      <a:lnTo>
                        <a:pt x="195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7"/>
                <p:cNvSpPr/>
                <p:nvPr/>
              </p:nvSpPr>
              <p:spPr>
                <a:xfrm>
                  <a:off x="-17070725" y="4247250"/>
                  <a:ext cx="44925" cy="6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52" extrusionOk="0">
                      <a:moveTo>
                        <a:pt x="1167" y="0"/>
                      </a:moveTo>
                      <a:lnTo>
                        <a:pt x="1" y="1197"/>
                      </a:lnTo>
                      <a:lnTo>
                        <a:pt x="316" y="2174"/>
                      </a:lnTo>
                      <a:cubicBezTo>
                        <a:pt x="348" y="2300"/>
                        <a:pt x="411" y="2332"/>
                        <a:pt x="505" y="2363"/>
                      </a:cubicBezTo>
                      <a:cubicBezTo>
                        <a:pt x="578" y="2418"/>
                        <a:pt x="641" y="2452"/>
                        <a:pt x="711" y="2452"/>
                      </a:cubicBezTo>
                      <a:cubicBezTo>
                        <a:pt x="762" y="2452"/>
                        <a:pt x="817" y="2434"/>
                        <a:pt x="883" y="2395"/>
                      </a:cubicBezTo>
                      <a:lnTo>
                        <a:pt x="1797" y="1922"/>
                      </a:lnTo>
                      <a:lnTo>
                        <a:pt x="1797" y="284"/>
                      </a:lnTo>
                      <a:cubicBezTo>
                        <a:pt x="1576" y="221"/>
                        <a:pt x="1356" y="158"/>
                        <a:pt x="1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7"/>
                <p:cNvSpPr/>
                <p:nvPr/>
              </p:nvSpPr>
              <p:spPr>
                <a:xfrm>
                  <a:off x="-17115600" y="4218900"/>
                  <a:ext cx="61450" cy="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" h="1796" extrusionOk="0">
                      <a:moveTo>
                        <a:pt x="536" y="0"/>
                      </a:moveTo>
                      <a:lnTo>
                        <a:pt x="536" y="32"/>
                      </a:lnTo>
                      <a:lnTo>
                        <a:pt x="63" y="945"/>
                      </a:lnTo>
                      <a:cubicBezTo>
                        <a:pt x="0" y="1071"/>
                        <a:pt x="0" y="1166"/>
                        <a:pt x="63" y="1260"/>
                      </a:cubicBezTo>
                      <a:cubicBezTo>
                        <a:pt x="95" y="1386"/>
                        <a:pt x="158" y="1449"/>
                        <a:pt x="284" y="1481"/>
                      </a:cubicBezTo>
                      <a:lnTo>
                        <a:pt x="1260" y="1796"/>
                      </a:lnTo>
                      <a:lnTo>
                        <a:pt x="2458" y="630"/>
                      </a:lnTo>
                      <a:cubicBezTo>
                        <a:pt x="2332" y="441"/>
                        <a:pt x="2269" y="221"/>
                        <a:pt x="21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9" name="Google Shape;399;p37"/>
            <p:cNvGrpSpPr/>
            <p:nvPr/>
          </p:nvGrpSpPr>
          <p:grpSpPr>
            <a:xfrm>
              <a:off x="1604962" y="3519271"/>
              <a:ext cx="1198043" cy="210331"/>
              <a:chOff x="1026623" y="2953314"/>
              <a:chExt cx="5688711" cy="1008300"/>
            </a:xfrm>
          </p:grpSpPr>
          <p:sp>
            <p:nvSpPr>
              <p:cNvPr id="400" name="Google Shape;400;p37"/>
              <p:cNvSpPr/>
              <p:nvPr/>
            </p:nvSpPr>
            <p:spPr>
              <a:xfrm>
                <a:off x="1026623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2183600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3340578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4497556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5654534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5" name="Google Shape;405;p37"/>
          <p:cNvSpPr txBox="1">
            <a:spLocks noGrp="1"/>
          </p:cNvSpPr>
          <p:nvPr>
            <p:ph type="subTitle" idx="1"/>
          </p:nvPr>
        </p:nvSpPr>
        <p:spPr>
          <a:xfrm>
            <a:off x="5095286" y="988229"/>
            <a:ext cx="3069900" cy="323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SN" dirty="0"/>
              <a:t>Machine : </a:t>
            </a:r>
            <a:r>
              <a:rPr lang="fr-SN" b="1" dirty="0"/>
              <a:t>HP</a:t>
            </a:r>
            <a:endParaRPr lang="fr-SN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S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SN" dirty="0"/>
              <a:t>Ram : </a:t>
            </a:r>
            <a:r>
              <a:rPr lang="fr-SN" b="1" dirty="0"/>
              <a:t>12GB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SN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SN" dirty="0"/>
              <a:t>Processeur: </a:t>
            </a:r>
            <a:r>
              <a:rPr lang="fr-SN" b="1" dirty="0"/>
              <a:t>i</a:t>
            </a:r>
            <a:r>
              <a:rPr lang="pt-BR" b="1" dirty="0"/>
              <a:t>ntel(R) Celeron(R) CPU N3350 @ 1.10GHz   1.10 GHz</a:t>
            </a:r>
            <a:endParaRPr lang="fr-SN" b="1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fr-F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SN" dirty="0"/>
              <a:t>Environnement de travail : </a:t>
            </a:r>
            <a:r>
              <a:rPr lang="fr-SN" b="1" dirty="0"/>
              <a:t>VM Ubuntu 20.04.05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S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fr-SN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S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069;p63">
            <a:extLst>
              <a:ext uri="{FF2B5EF4-FFF2-40B4-BE49-F238E27FC236}">
                <a16:creationId xmlns:a16="http://schemas.microsoft.com/office/drawing/2014/main" id="{0E87EC1C-0ECF-916F-AA2E-1A36E3B9D5AC}"/>
              </a:ext>
            </a:extLst>
          </p:cNvPr>
          <p:cNvGrpSpPr/>
          <p:nvPr/>
        </p:nvGrpSpPr>
        <p:grpSpPr>
          <a:xfrm>
            <a:off x="77721" y="372071"/>
            <a:ext cx="3849933" cy="2745302"/>
            <a:chOff x="1266417" y="1859094"/>
            <a:chExt cx="3849933" cy="2745302"/>
          </a:xfrm>
        </p:grpSpPr>
        <p:sp>
          <p:nvSpPr>
            <p:cNvPr id="3" name="Google Shape;1070;p63">
              <a:extLst>
                <a:ext uri="{FF2B5EF4-FFF2-40B4-BE49-F238E27FC236}">
                  <a16:creationId xmlns:a16="http://schemas.microsoft.com/office/drawing/2014/main" id="{5563B10E-0716-7921-26E5-D62D35C7E20B}"/>
                </a:ext>
              </a:extLst>
            </p:cNvPr>
            <p:cNvSpPr/>
            <p:nvPr/>
          </p:nvSpPr>
          <p:spPr>
            <a:xfrm>
              <a:off x="2873500" y="4080951"/>
              <a:ext cx="635776" cy="462529"/>
            </a:xfrm>
            <a:custGeom>
              <a:avLst/>
              <a:gdLst/>
              <a:ahLst/>
              <a:cxnLst/>
              <a:rect l="l" t="t" r="r" b="b"/>
              <a:pathLst>
                <a:path w="30460" h="16972" extrusionOk="0">
                  <a:moveTo>
                    <a:pt x="3812" y="0"/>
                  </a:moveTo>
                  <a:lnTo>
                    <a:pt x="1" y="16971"/>
                  </a:lnTo>
                  <a:lnTo>
                    <a:pt x="30459" y="16971"/>
                  </a:lnTo>
                  <a:lnTo>
                    <a:pt x="266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1;p63">
              <a:extLst>
                <a:ext uri="{FF2B5EF4-FFF2-40B4-BE49-F238E27FC236}">
                  <a16:creationId xmlns:a16="http://schemas.microsoft.com/office/drawing/2014/main" id="{5C9CD02D-DB10-05BF-FFB7-B3A0FA9095A0}"/>
                </a:ext>
              </a:extLst>
            </p:cNvPr>
            <p:cNvSpPr/>
            <p:nvPr/>
          </p:nvSpPr>
          <p:spPr>
            <a:xfrm>
              <a:off x="1266417" y="1859094"/>
              <a:ext cx="3849933" cy="2330219"/>
            </a:xfrm>
            <a:custGeom>
              <a:avLst/>
              <a:gdLst/>
              <a:ahLst/>
              <a:cxnLst/>
              <a:rect l="l" t="t" r="r" b="b"/>
              <a:pathLst>
                <a:path w="184450" h="111654" extrusionOk="0">
                  <a:moveTo>
                    <a:pt x="5240" y="0"/>
                  </a:moveTo>
                  <a:cubicBezTo>
                    <a:pt x="2352" y="0"/>
                    <a:pt x="0" y="2353"/>
                    <a:pt x="0" y="5241"/>
                  </a:cubicBezTo>
                  <a:lnTo>
                    <a:pt x="0" y="106413"/>
                  </a:lnTo>
                  <a:cubicBezTo>
                    <a:pt x="0" y="109301"/>
                    <a:pt x="2352" y="111653"/>
                    <a:pt x="5240" y="111653"/>
                  </a:cubicBezTo>
                  <a:lnTo>
                    <a:pt x="179210" y="111653"/>
                  </a:lnTo>
                  <a:cubicBezTo>
                    <a:pt x="182098" y="111653"/>
                    <a:pt x="184450" y="109301"/>
                    <a:pt x="184450" y="106413"/>
                  </a:cubicBezTo>
                  <a:lnTo>
                    <a:pt x="184450" y="5241"/>
                  </a:lnTo>
                  <a:cubicBezTo>
                    <a:pt x="184450" y="2353"/>
                    <a:pt x="182098" y="0"/>
                    <a:pt x="179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2;p63">
              <a:extLst>
                <a:ext uri="{FF2B5EF4-FFF2-40B4-BE49-F238E27FC236}">
                  <a16:creationId xmlns:a16="http://schemas.microsoft.com/office/drawing/2014/main" id="{CAF5E1FD-7241-A27E-B416-B57F4DA35054}"/>
                </a:ext>
              </a:extLst>
            </p:cNvPr>
            <p:cNvSpPr/>
            <p:nvPr/>
          </p:nvSpPr>
          <p:spPr>
            <a:xfrm>
              <a:off x="3144462" y="1919993"/>
              <a:ext cx="82050" cy="70436"/>
            </a:xfrm>
            <a:custGeom>
              <a:avLst/>
              <a:gdLst/>
              <a:ahLst/>
              <a:cxnLst/>
              <a:rect l="l" t="t" r="r" b="b"/>
              <a:pathLst>
                <a:path w="3931" h="3375" extrusionOk="0">
                  <a:moveTo>
                    <a:pt x="2233" y="0"/>
                  </a:moveTo>
                  <a:cubicBezTo>
                    <a:pt x="744" y="0"/>
                    <a:pt x="0" y="1816"/>
                    <a:pt x="1042" y="2888"/>
                  </a:cubicBezTo>
                  <a:cubicBezTo>
                    <a:pt x="1387" y="3224"/>
                    <a:pt x="1809" y="3374"/>
                    <a:pt x="2223" y="3374"/>
                  </a:cubicBezTo>
                  <a:cubicBezTo>
                    <a:pt x="3095" y="3374"/>
                    <a:pt x="3930" y="2707"/>
                    <a:pt x="3930" y="1697"/>
                  </a:cubicBezTo>
                  <a:cubicBezTo>
                    <a:pt x="3930" y="774"/>
                    <a:pt x="3186" y="0"/>
                    <a:pt x="2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73;p63">
              <a:extLst>
                <a:ext uri="{FF2B5EF4-FFF2-40B4-BE49-F238E27FC236}">
                  <a16:creationId xmlns:a16="http://schemas.microsoft.com/office/drawing/2014/main" id="{AFFD06CF-3F67-9F03-E59C-C4077B660BE0}"/>
                </a:ext>
              </a:extLst>
            </p:cNvPr>
            <p:cNvSpPr/>
            <p:nvPr/>
          </p:nvSpPr>
          <p:spPr>
            <a:xfrm>
              <a:off x="3135132" y="4037046"/>
              <a:ext cx="112503" cy="112489"/>
            </a:xfrm>
            <a:custGeom>
              <a:avLst/>
              <a:gdLst/>
              <a:ahLst/>
              <a:cxnLst/>
              <a:rect l="l" t="t" r="r" b="b"/>
              <a:pathLst>
                <a:path w="5390" h="5390" extrusionOk="0">
                  <a:moveTo>
                    <a:pt x="2680" y="1"/>
                  </a:moveTo>
                  <a:cubicBezTo>
                    <a:pt x="1221" y="1"/>
                    <a:pt x="0" y="1221"/>
                    <a:pt x="0" y="2680"/>
                  </a:cubicBezTo>
                  <a:cubicBezTo>
                    <a:pt x="0" y="4169"/>
                    <a:pt x="1221" y="5390"/>
                    <a:pt x="2680" y="5390"/>
                  </a:cubicBezTo>
                  <a:cubicBezTo>
                    <a:pt x="4169" y="5390"/>
                    <a:pt x="5390" y="4169"/>
                    <a:pt x="5390" y="2680"/>
                  </a:cubicBezTo>
                  <a:cubicBezTo>
                    <a:pt x="5390" y="1221"/>
                    <a:pt x="4169" y="1"/>
                    <a:pt x="2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4;p63">
              <a:extLst>
                <a:ext uri="{FF2B5EF4-FFF2-40B4-BE49-F238E27FC236}">
                  <a16:creationId xmlns:a16="http://schemas.microsoft.com/office/drawing/2014/main" id="{F9AF91AE-8B1A-EFFD-6D35-690032666146}"/>
                </a:ext>
              </a:extLst>
            </p:cNvPr>
            <p:cNvSpPr/>
            <p:nvPr/>
          </p:nvSpPr>
          <p:spPr>
            <a:xfrm>
              <a:off x="2490672" y="4543477"/>
              <a:ext cx="1401421" cy="60920"/>
            </a:xfrm>
            <a:custGeom>
              <a:avLst/>
              <a:gdLst/>
              <a:ahLst/>
              <a:cxnLst/>
              <a:rect l="l" t="t" r="r" b="b"/>
              <a:pathLst>
                <a:path w="67142" h="2919" extrusionOk="0">
                  <a:moveTo>
                    <a:pt x="1936" y="0"/>
                  </a:moveTo>
                  <a:cubicBezTo>
                    <a:pt x="1" y="0"/>
                    <a:pt x="1" y="2918"/>
                    <a:pt x="1936" y="2918"/>
                  </a:cubicBezTo>
                  <a:lnTo>
                    <a:pt x="65206" y="2918"/>
                  </a:lnTo>
                  <a:cubicBezTo>
                    <a:pt x="67141" y="2918"/>
                    <a:pt x="67141" y="0"/>
                    <a:pt x="65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080;p63">
            <a:extLst>
              <a:ext uri="{FF2B5EF4-FFF2-40B4-BE49-F238E27FC236}">
                <a16:creationId xmlns:a16="http://schemas.microsoft.com/office/drawing/2014/main" id="{710AFE16-F77C-AE95-B369-35FDD9CF04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65" y="547732"/>
            <a:ext cx="3459651" cy="19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4739184" y="432990"/>
            <a:ext cx="3726897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REST</a:t>
            </a:r>
            <a:endParaRPr dirty="0"/>
          </a:p>
        </p:txBody>
      </p:sp>
      <p:grpSp>
        <p:nvGrpSpPr>
          <p:cNvPr id="364" name="Google Shape;364;p37"/>
          <p:cNvGrpSpPr/>
          <p:nvPr/>
        </p:nvGrpSpPr>
        <p:grpSpPr>
          <a:xfrm>
            <a:off x="550985" y="2505627"/>
            <a:ext cx="2778369" cy="1966759"/>
            <a:chOff x="801691" y="1762843"/>
            <a:chExt cx="2778369" cy="1966759"/>
          </a:xfrm>
        </p:grpSpPr>
        <p:sp>
          <p:nvSpPr>
            <p:cNvPr id="366" name="Google Shape;366;p37"/>
            <p:cNvSpPr/>
            <p:nvPr/>
          </p:nvSpPr>
          <p:spPr>
            <a:xfrm>
              <a:off x="801691" y="2617178"/>
              <a:ext cx="2778369" cy="83920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fr-FR" sz="1600" b="0" dirty="0">
                  <a:ln>
                    <a:noFill/>
                  </a:ln>
                  <a:solidFill>
                    <a:schemeClr val="dk1"/>
                  </a:solidFill>
                  <a:latin typeface="Carter One"/>
                </a:rPr>
                <a:t>III. Les Paramètres de l’environnement matériel </a:t>
              </a:r>
              <a:r>
                <a:rPr lang="fr-FR" sz="1600" dirty="0">
                  <a:solidFill>
                    <a:schemeClr val="dk1"/>
                  </a:solidFill>
                  <a:latin typeface="Carter One"/>
                </a:rPr>
                <a:t>de</a:t>
              </a:r>
              <a:r>
                <a:rPr lang="fr-FR" sz="1600" b="0" dirty="0">
                  <a:ln>
                    <a:noFill/>
                  </a:ln>
                  <a:solidFill>
                    <a:schemeClr val="dk1"/>
                  </a:solidFill>
                  <a:latin typeface="Carter One"/>
                </a:rPr>
                <a:t> test</a:t>
              </a:r>
              <a:endParaRPr sz="1600" b="0" dirty="0">
                <a:ln>
                  <a:noFill/>
                </a:ln>
                <a:solidFill>
                  <a:schemeClr val="dk1"/>
                </a:solidFill>
                <a:latin typeface="Carter One"/>
              </a:endParaRPr>
            </a:p>
          </p:txBody>
        </p:sp>
        <p:grpSp>
          <p:nvGrpSpPr>
            <p:cNvPr id="368" name="Google Shape;368;p37"/>
            <p:cNvGrpSpPr/>
            <p:nvPr/>
          </p:nvGrpSpPr>
          <p:grpSpPr>
            <a:xfrm>
              <a:off x="1257135" y="1762843"/>
              <a:ext cx="1714950" cy="683968"/>
              <a:chOff x="1409535" y="1976497"/>
              <a:chExt cx="1714950" cy="683968"/>
            </a:xfrm>
          </p:grpSpPr>
          <p:grpSp>
            <p:nvGrpSpPr>
              <p:cNvPr id="373" name="Google Shape;373;p37"/>
              <p:cNvGrpSpPr/>
              <p:nvPr/>
            </p:nvGrpSpPr>
            <p:grpSpPr>
              <a:xfrm>
                <a:off x="2831474" y="1979649"/>
                <a:ext cx="293011" cy="172767"/>
                <a:chOff x="-60219125" y="3367325"/>
                <a:chExt cx="175675" cy="103575"/>
              </a:xfrm>
            </p:grpSpPr>
            <p:sp>
              <p:nvSpPr>
                <p:cNvPr id="374" name="Google Shape;374;p37"/>
                <p:cNvSpPr/>
                <p:nvPr/>
              </p:nvSpPr>
              <p:spPr>
                <a:xfrm>
                  <a:off x="-60219125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51" y="0"/>
                      </a:moveTo>
                      <a:cubicBezTo>
                        <a:pt x="935" y="0"/>
                        <a:pt x="815" y="57"/>
                        <a:pt x="725" y="164"/>
                      </a:cubicBezTo>
                      <a:cubicBezTo>
                        <a:pt x="568" y="290"/>
                        <a:pt x="568" y="573"/>
                        <a:pt x="757" y="731"/>
                      </a:cubicBezTo>
                      <a:cubicBezTo>
                        <a:pt x="1103" y="1046"/>
                        <a:pt x="1103" y="1456"/>
                        <a:pt x="757" y="1771"/>
                      </a:cubicBezTo>
                      <a:cubicBezTo>
                        <a:pt x="32" y="2401"/>
                        <a:pt x="1" y="3377"/>
                        <a:pt x="757" y="4039"/>
                      </a:cubicBezTo>
                      <a:cubicBezTo>
                        <a:pt x="828" y="4110"/>
                        <a:pt x="924" y="4143"/>
                        <a:pt x="1023" y="4143"/>
                      </a:cubicBezTo>
                      <a:cubicBezTo>
                        <a:pt x="1144" y="4143"/>
                        <a:pt x="1269" y="4094"/>
                        <a:pt x="1356" y="4007"/>
                      </a:cubicBezTo>
                      <a:cubicBezTo>
                        <a:pt x="1513" y="3850"/>
                        <a:pt x="1513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2017" y="1771"/>
                        <a:pt x="2049" y="762"/>
                        <a:pt x="1292" y="101"/>
                      </a:cubicBezTo>
                      <a:cubicBezTo>
                        <a:pt x="1224" y="33"/>
                        <a:pt x="1139" y="0"/>
                        <a:pt x="105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7"/>
                <p:cNvSpPr/>
                <p:nvPr/>
              </p:nvSpPr>
              <p:spPr>
                <a:xfrm>
                  <a:off x="-60156900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38" y="0"/>
                      </a:moveTo>
                      <a:cubicBezTo>
                        <a:pt x="913" y="0"/>
                        <a:pt x="783" y="57"/>
                        <a:pt x="694" y="164"/>
                      </a:cubicBezTo>
                      <a:cubicBezTo>
                        <a:pt x="536" y="290"/>
                        <a:pt x="536" y="573"/>
                        <a:pt x="757" y="731"/>
                      </a:cubicBezTo>
                      <a:cubicBezTo>
                        <a:pt x="1103" y="1046"/>
                        <a:pt x="1103" y="1456"/>
                        <a:pt x="757" y="1771"/>
                      </a:cubicBezTo>
                      <a:cubicBezTo>
                        <a:pt x="32" y="2401"/>
                        <a:pt x="1" y="3377"/>
                        <a:pt x="757" y="4039"/>
                      </a:cubicBezTo>
                      <a:cubicBezTo>
                        <a:pt x="828" y="4110"/>
                        <a:pt x="918" y="4143"/>
                        <a:pt x="1010" y="4143"/>
                      </a:cubicBezTo>
                      <a:cubicBezTo>
                        <a:pt x="1122" y="4143"/>
                        <a:pt x="1237" y="4094"/>
                        <a:pt x="1324" y="4007"/>
                      </a:cubicBezTo>
                      <a:cubicBezTo>
                        <a:pt x="1481" y="3850"/>
                        <a:pt x="1481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2017" y="1771"/>
                        <a:pt x="2049" y="762"/>
                        <a:pt x="1292" y="101"/>
                      </a:cubicBezTo>
                      <a:cubicBezTo>
                        <a:pt x="1224" y="33"/>
                        <a:pt x="1133" y="0"/>
                        <a:pt x="10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37"/>
                <p:cNvSpPr/>
                <p:nvPr/>
              </p:nvSpPr>
              <p:spPr>
                <a:xfrm>
                  <a:off x="-60094675" y="3367325"/>
                  <a:ext cx="51225" cy="1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4143" extrusionOk="0">
                      <a:moveTo>
                        <a:pt x="1038" y="0"/>
                      </a:moveTo>
                      <a:cubicBezTo>
                        <a:pt x="913" y="0"/>
                        <a:pt x="783" y="57"/>
                        <a:pt x="694" y="164"/>
                      </a:cubicBezTo>
                      <a:cubicBezTo>
                        <a:pt x="536" y="290"/>
                        <a:pt x="536" y="573"/>
                        <a:pt x="725" y="731"/>
                      </a:cubicBezTo>
                      <a:cubicBezTo>
                        <a:pt x="1103" y="1046"/>
                        <a:pt x="1103" y="1456"/>
                        <a:pt x="725" y="1771"/>
                      </a:cubicBezTo>
                      <a:cubicBezTo>
                        <a:pt x="32" y="2401"/>
                        <a:pt x="1" y="3377"/>
                        <a:pt x="725" y="4039"/>
                      </a:cubicBezTo>
                      <a:cubicBezTo>
                        <a:pt x="796" y="4110"/>
                        <a:pt x="893" y="4143"/>
                        <a:pt x="992" y="4143"/>
                      </a:cubicBezTo>
                      <a:cubicBezTo>
                        <a:pt x="1113" y="4143"/>
                        <a:pt x="1237" y="4094"/>
                        <a:pt x="1324" y="4007"/>
                      </a:cubicBezTo>
                      <a:cubicBezTo>
                        <a:pt x="1481" y="3850"/>
                        <a:pt x="1481" y="3566"/>
                        <a:pt x="1292" y="3409"/>
                      </a:cubicBezTo>
                      <a:cubicBezTo>
                        <a:pt x="946" y="3094"/>
                        <a:pt x="946" y="2716"/>
                        <a:pt x="1292" y="2401"/>
                      </a:cubicBezTo>
                      <a:cubicBezTo>
                        <a:pt x="1985" y="1771"/>
                        <a:pt x="2048" y="762"/>
                        <a:pt x="1292" y="101"/>
                      </a:cubicBezTo>
                      <a:cubicBezTo>
                        <a:pt x="1224" y="33"/>
                        <a:pt x="1133" y="0"/>
                        <a:pt x="10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0" name="Google Shape;380;p37"/>
              <p:cNvSpPr/>
              <p:nvPr/>
            </p:nvSpPr>
            <p:spPr>
              <a:xfrm flipV="1">
                <a:off x="2347113" y="2381473"/>
                <a:ext cx="569759" cy="278992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212" extrusionOk="0">
                    <a:moveTo>
                      <a:pt x="2868" y="1"/>
                    </a:moveTo>
                    <a:lnTo>
                      <a:pt x="1" y="2868"/>
                    </a:lnTo>
                    <a:cubicBezTo>
                      <a:pt x="353" y="3098"/>
                      <a:pt x="757" y="3212"/>
                      <a:pt x="1156" y="3212"/>
                    </a:cubicBezTo>
                    <a:cubicBezTo>
                      <a:pt x="1686" y="3212"/>
                      <a:pt x="2207" y="3011"/>
                      <a:pt x="2584" y="2616"/>
                    </a:cubicBezTo>
                    <a:cubicBezTo>
                      <a:pt x="3309" y="1891"/>
                      <a:pt x="3372" y="851"/>
                      <a:pt x="28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" name="Google Shape;381;p37"/>
              <p:cNvGrpSpPr/>
              <p:nvPr/>
            </p:nvGrpSpPr>
            <p:grpSpPr>
              <a:xfrm>
                <a:off x="1409535" y="1976497"/>
                <a:ext cx="546174" cy="532878"/>
                <a:chOff x="-17170750" y="4058800"/>
                <a:chExt cx="308775" cy="304050"/>
              </a:xfrm>
            </p:grpSpPr>
            <p:sp>
              <p:nvSpPr>
                <p:cNvPr id="382" name="Google Shape;382;p37"/>
                <p:cNvSpPr/>
                <p:nvPr/>
              </p:nvSpPr>
              <p:spPr>
                <a:xfrm>
                  <a:off x="-17041575" y="4058800"/>
                  <a:ext cx="49650" cy="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1994" extrusionOk="0">
                      <a:moveTo>
                        <a:pt x="989" y="1"/>
                      </a:moveTo>
                      <a:cubicBezTo>
                        <a:pt x="859" y="1"/>
                        <a:pt x="725" y="56"/>
                        <a:pt x="662" y="166"/>
                      </a:cubicBezTo>
                      <a:lnTo>
                        <a:pt x="1" y="1521"/>
                      </a:lnTo>
                      <a:lnTo>
                        <a:pt x="32" y="1521"/>
                      </a:lnTo>
                      <a:lnTo>
                        <a:pt x="977" y="1993"/>
                      </a:lnTo>
                      <a:lnTo>
                        <a:pt x="1954" y="1521"/>
                      </a:lnTo>
                      <a:lnTo>
                        <a:pt x="1985" y="1521"/>
                      </a:lnTo>
                      <a:lnTo>
                        <a:pt x="1292" y="166"/>
                      </a:lnTo>
                      <a:cubicBezTo>
                        <a:pt x="1245" y="56"/>
                        <a:pt x="1119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37"/>
                <p:cNvSpPr/>
                <p:nvPr/>
              </p:nvSpPr>
              <p:spPr>
                <a:xfrm>
                  <a:off x="-17041575" y="4312625"/>
                  <a:ext cx="49650" cy="5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2009" extrusionOk="0">
                      <a:moveTo>
                        <a:pt x="977" y="0"/>
                      </a:moveTo>
                      <a:lnTo>
                        <a:pt x="32" y="473"/>
                      </a:lnTo>
                      <a:lnTo>
                        <a:pt x="1" y="473"/>
                      </a:lnTo>
                      <a:lnTo>
                        <a:pt x="662" y="1796"/>
                      </a:lnTo>
                      <a:cubicBezTo>
                        <a:pt x="757" y="1938"/>
                        <a:pt x="891" y="2009"/>
                        <a:pt x="1013" y="2009"/>
                      </a:cubicBezTo>
                      <a:cubicBezTo>
                        <a:pt x="1135" y="2009"/>
                        <a:pt x="1245" y="1938"/>
                        <a:pt x="1292" y="1796"/>
                      </a:cubicBezTo>
                      <a:lnTo>
                        <a:pt x="1985" y="473"/>
                      </a:lnTo>
                      <a:lnTo>
                        <a:pt x="1954" y="473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37"/>
                <p:cNvSpPr/>
                <p:nvPr/>
              </p:nvSpPr>
              <p:spPr>
                <a:xfrm>
                  <a:off x="-17170750" y="4186600"/>
                  <a:ext cx="528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1923" extrusionOk="0">
                      <a:moveTo>
                        <a:pt x="1639" y="0"/>
                      </a:moveTo>
                      <a:lnTo>
                        <a:pt x="284" y="630"/>
                      </a:lnTo>
                      <a:cubicBezTo>
                        <a:pt x="1" y="788"/>
                        <a:pt x="1" y="1135"/>
                        <a:pt x="284" y="1261"/>
                      </a:cubicBezTo>
                      <a:lnTo>
                        <a:pt x="1639" y="1922"/>
                      </a:lnTo>
                      <a:lnTo>
                        <a:pt x="1639" y="1891"/>
                      </a:lnTo>
                      <a:lnTo>
                        <a:pt x="2112" y="946"/>
                      </a:lnTo>
                      <a:lnTo>
                        <a:pt x="163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37"/>
                <p:cNvSpPr/>
                <p:nvPr/>
              </p:nvSpPr>
              <p:spPr>
                <a:xfrm>
                  <a:off x="-16914775" y="4185025"/>
                  <a:ext cx="52800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1986" extrusionOk="0">
                      <a:moveTo>
                        <a:pt x="474" y="0"/>
                      </a:moveTo>
                      <a:lnTo>
                        <a:pt x="474" y="63"/>
                      </a:lnTo>
                      <a:lnTo>
                        <a:pt x="1" y="1009"/>
                      </a:lnTo>
                      <a:lnTo>
                        <a:pt x="474" y="1954"/>
                      </a:lnTo>
                      <a:lnTo>
                        <a:pt x="474" y="1985"/>
                      </a:lnTo>
                      <a:lnTo>
                        <a:pt x="1828" y="1324"/>
                      </a:lnTo>
                      <a:cubicBezTo>
                        <a:pt x="2112" y="1198"/>
                        <a:pt x="2112" y="851"/>
                        <a:pt x="1828" y="693"/>
                      </a:cubicBezTo>
                      <a:lnTo>
                        <a:pt x="47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37"/>
                <p:cNvSpPr/>
                <p:nvPr/>
              </p:nvSpPr>
              <p:spPr>
                <a:xfrm>
                  <a:off x="-17127800" y="4273225"/>
                  <a:ext cx="47650" cy="4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860" extrusionOk="0">
                      <a:moveTo>
                        <a:pt x="551" y="1"/>
                      </a:moveTo>
                      <a:lnTo>
                        <a:pt x="79" y="1419"/>
                      </a:lnTo>
                      <a:cubicBezTo>
                        <a:pt x="0" y="1628"/>
                        <a:pt x="183" y="1859"/>
                        <a:pt x="373" y="1859"/>
                      </a:cubicBezTo>
                      <a:cubicBezTo>
                        <a:pt x="412" y="1859"/>
                        <a:pt x="451" y="1850"/>
                        <a:pt x="488" y="1828"/>
                      </a:cubicBezTo>
                      <a:lnTo>
                        <a:pt x="1906" y="1356"/>
                      </a:lnTo>
                      <a:lnTo>
                        <a:pt x="1906" y="1324"/>
                      </a:lnTo>
                      <a:lnTo>
                        <a:pt x="1591" y="347"/>
                      </a:lnTo>
                      <a:lnTo>
                        <a:pt x="5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37"/>
                <p:cNvSpPr/>
                <p:nvPr/>
              </p:nvSpPr>
              <p:spPr>
                <a:xfrm>
                  <a:off x="-16952575" y="4100775"/>
                  <a:ext cx="47675" cy="4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" h="1890" extrusionOk="0">
                      <a:moveTo>
                        <a:pt x="1544" y="0"/>
                      </a:moveTo>
                      <a:cubicBezTo>
                        <a:pt x="1503" y="0"/>
                        <a:pt x="1461" y="10"/>
                        <a:pt x="1418" y="31"/>
                      </a:cubicBezTo>
                      <a:lnTo>
                        <a:pt x="1" y="503"/>
                      </a:lnTo>
                      <a:lnTo>
                        <a:pt x="1" y="535"/>
                      </a:lnTo>
                      <a:lnTo>
                        <a:pt x="316" y="1543"/>
                      </a:lnTo>
                      <a:lnTo>
                        <a:pt x="1324" y="1890"/>
                      </a:lnTo>
                      <a:lnTo>
                        <a:pt x="1355" y="1890"/>
                      </a:lnTo>
                      <a:lnTo>
                        <a:pt x="1828" y="472"/>
                      </a:lnTo>
                      <a:cubicBezTo>
                        <a:pt x="1907" y="236"/>
                        <a:pt x="1745" y="0"/>
                        <a:pt x="15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7"/>
                <p:cNvSpPr/>
                <p:nvPr/>
              </p:nvSpPr>
              <p:spPr>
                <a:xfrm>
                  <a:off x="-16954150" y="4273225"/>
                  <a:ext cx="49200" cy="4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" h="1912" extrusionOk="0">
                      <a:moveTo>
                        <a:pt x="1387" y="1"/>
                      </a:moveTo>
                      <a:lnTo>
                        <a:pt x="379" y="347"/>
                      </a:lnTo>
                      <a:lnTo>
                        <a:pt x="1" y="1356"/>
                      </a:lnTo>
                      <a:lnTo>
                        <a:pt x="1" y="1419"/>
                      </a:lnTo>
                      <a:lnTo>
                        <a:pt x="1418" y="1891"/>
                      </a:lnTo>
                      <a:cubicBezTo>
                        <a:pt x="1460" y="1905"/>
                        <a:pt x="1501" y="1911"/>
                        <a:pt x="1541" y="1911"/>
                      </a:cubicBezTo>
                      <a:cubicBezTo>
                        <a:pt x="1776" y="1911"/>
                        <a:pt x="1967" y="1692"/>
                        <a:pt x="1860" y="1450"/>
                      </a:cubicBezTo>
                      <a:lnTo>
                        <a:pt x="138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7"/>
                <p:cNvSpPr/>
                <p:nvPr/>
              </p:nvSpPr>
              <p:spPr>
                <a:xfrm>
                  <a:off x="-17128625" y="4101275"/>
                  <a:ext cx="48475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" h="1870" extrusionOk="0">
                      <a:moveTo>
                        <a:pt x="433" y="0"/>
                      </a:moveTo>
                      <a:cubicBezTo>
                        <a:pt x="209" y="0"/>
                        <a:pt x="0" y="201"/>
                        <a:pt x="112" y="452"/>
                      </a:cubicBezTo>
                      <a:lnTo>
                        <a:pt x="584" y="1870"/>
                      </a:lnTo>
                      <a:lnTo>
                        <a:pt x="1592" y="1523"/>
                      </a:lnTo>
                      <a:lnTo>
                        <a:pt x="1939" y="483"/>
                      </a:lnTo>
                      <a:lnTo>
                        <a:pt x="521" y="11"/>
                      </a:lnTo>
                      <a:cubicBezTo>
                        <a:pt x="492" y="4"/>
                        <a:pt x="462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7"/>
                <p:cNvSpPr/>
                <p:nvPr/>
              </p:nvSpPr>
              <p:spPr>
                <a:xfrm>
                  <a:off x="-17043150" y="4183450"/>
                  <a:ext cx="52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040" y="0"/>
                      </a:moveTo>
                      <a:cubicBezTo>
                        <a:pt x="473" y="0"/>
                        <a:pt x="1" y="473"/>
                        <a:pt x="1" y="1072"/>
                      </a:cubicBezTo>
                      <a:cubicBezTo>
                        <a:pt x="1" y="1639"/>
                        <a:pt x="473" y="2111"/>
                        <a:pt x="1040" y="2111"/>
                      </a:cubicBezTo>
                      <a:cubicBezTo>
                        <a:pt x="1639" y="2111"/>
                        <a:pt x="2112" y="1639"/>
                        <a:pt x="2112" y="1072"/>
                      </a:cubicBezTo>
                      <a:cubicBezTo>
                        <a:pt x="2112" y="504"/>
                        <a:pt x="1639" y="0"/>
                        <a:pt x="1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7"/>
                <p:cNvSpPr/>
                <p:nvPr/>
              </p:nvSpPr>
              <p:spPr>
                <a:xfrm>
                  <a:off x="-17070725" y="4111975"/>
                  <a:ext cx="44925" cy="6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19" extrusionOk="0">
                      <a:moveTo>
                        <a:pt x="722" y="0"/>
                      </a:moveTo>
                      <a:cubicBezTo>
                        <a:pt x="663" y="0"/>
                        <a:pt x="600" y="8"/>
                        <a:pt x="537" y="24"/>
                      </a:cubicBezTo>
                      <a:cubicBezTo>
                        <a:pt x="411" y="55"/>
                        <a:pt x="348" y="150"/>
                        <a:pt x="316" y="244"/>
                      </a:cubicBezTo>
                      <a:lnTo>
                        <a:pt x="1" y="1253"/>
                      </a:lnTo>
                      <a:lnTo>
                        <a:pt x="1167" y="2418"/>
                      </a:lnTo>
                      <a:cubicBezTo>
                        <a:pt x="1356" y="2355"/>
                        <a:pt x="1576" y="2229"/>
                        <a:pt x="1797" y="2198"/>
                      </a:cubicBezTo>
                      <a:lnTo>
                        <a:pt x="1797" y="496"/>
                      </a:lnTo>
                      <a:lnTo>
                        <a:pt x="883" y="24"/>
                      </a:lnTo>
                      <a:cubicBezTo>
                        <a:pt x="836" y="8"/>
                        <a:pt x="781" y="0"/>
                        <a:pt x="7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37"/>
                <p:cNvSpPr/>
                <p:nvPr/>
              </p:nvSpPr>
              <p:spPr>
                <a:xfrm>
                  <a:off x="-16979350" y="4156675"/>
                  <a:ext cx="60675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1828" extrusionOk="0">
                      <a:moveTo>
                        <a:pt x="1166" y="0"/>
                      </a:moveTo>
                      <a:lnTo>
                        <a:pt x="1" y="1166"/>
                      </a:lnTo>
                      <a:cubicBezTo>
                        <a:pt x="127" y="1386"/>
                        <a:pt x="190" y="1575"/>
                        <a:pt x="284" y="1827"/>
                      </a:cubicBezTo>
                      <a:lnTo>
                        <a:pt x="1954" y="1827"/>
                      </a:lnTo>
                      <a:lnTo>
                        <a:pt x="2426" y="914"/>
                      </a:lnTo>
                      <a:cubicBezTo>
                        <a:pt x="2426" y="756"/>
                        <a:pt x="2426" y="630"/>
                        <a:pt x="2395" y="567"/>
                      </a:cubicBezTo>
                      <a:cubicBezTo>
                        <a:pt x="2363" y="441"/>
                        <a:pt x="2269" y="347"/>
                        <a:pt x="2174" y="315"/>
                      </a:cubicBezTo>
                      <a:lnTo>
                        <a:pt x="116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37"/>
                <p:cNvSpPr/>
                <p:nvPr/>
              </p:nvSpPr>
              <p:spPr>
                <a:xfrm>
                  <a:off x="-17116400" y="4155875"/>
                  <a:ext cx="630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2" h="1765" extrusionOk="0">
                      <a:moveTo>
                        <a:pt x="1292" y="1"/>
                      </a:moveTo>
                      <a:lnTo>
                        <a:pt x="316" y="316"/>
                      </a:lnTo>
                      <a:cubicBezTo>
                        <a:pt x="190" y="347"/>
                        <a:pt x="127" y="442"/>
                        <a:pt x="95" y="536"/>
                      </a:cubicBezTo>
                      <a:cubicBezTo>
                        <a:pt x="32" y="662"/>
                        <a:pt x="1" y="788"/>
                        <a:pt x="95" y="851"/>
                      </a:cubicBezTo>
                      <a:lnTo>
                        <a:pt x="568" y="1765"/>
                      </a:lnTo>
                      <a:lnTo>
                        <a:pt x="2238" y="1765"/>
                      </a:lnTo>
                      <a:cubicBezTo>
                        <a:pt x="2301" y="1544"/>
                        <a:pt x="2364" y="1324"/>
                        <a:pt x="2521" y="1135"/>
                      </a:cubicBezTo>
                      <a:lnTo>
                        <a:pt x="12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37"/>
                <p:cNvSpPr/>
                <p:nvPr/>
              </p:nvSpPr>
              <p:spPr>
                <a:xfrm>
                  <a:off x="-17007700" y="4112450"/>
                  <a:ext cx="449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31" extrusionOk="0">
                      <a:moveTo>
                        <a:pt x="1042" y="0"/>
                      </a:moveTo>
                      <a:cubicBezTo>
                        <a:pt x="989" y="0"/>
                        <a:pt x="936" y="10"/>
                        <a:pt x="883" y="36"/>
                      </a:cubicBezTo>
                      <a:lnTo>
                        <a:pt x="0" y="509"/>
                      </a:lnTo>
                      <a:lnTo>
                        <a:pt x="0" y="2179"/>
                      </a:lnTo>
                      <a:cubicBezTo>
                        <a:pt x="221" y="2210"/>
                        <a:pt x="410" y="2273"/>
                        <a:pt x="630" y="2431"/>
                      </a:cubicBezTo>
                      <a:lnTo>
                        <a:pt x="1796" y="1265"/>
                      </a:lnTo>
                      <a:lnTo>
                        <a:pt x="1481" y="288"/>
                      </a:lnTo>
                      <a:cubicBezTo>
                        <a:pt x="1450" y="162"/>
                        <a:pt x="1355" y="68"/>
                        <a:pt x="1261" y="36"/>
                      </a:cubicBezTo>
                      <a:cubicBezTo>
                        <a:pt x="1188" y="18"/>
                        <a:pt x="1115" y="0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37"/>
                <p:cNvSpPr/>
                <p:nvPr/>
              </p:nvSpPr>
              <p:spPr>
                <a:xfrm>
                  <a:off x="-17007700" y="4248025"/>
                  <a:ext cx="44925" cy="6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59" extrusionOk="0">
                      <a:moveTo>
                        <a:pt x="630" y="1"/>
                      </a:moveTo>
                      <a:cubicBezTo>
                        <a:pt x="473" y="95"/>
                        <a:pt x="221" y="221"/>
                        <a:pt x="0" y="253"/>
                      </a:cubicBezTo>
                      <a:lnTo>
                        <a:pt x="0" y="1954"/>
                      </a:lnTo>
                      <a:lnTo>
                        <a:pt x="883" y="2427"/>
                      </a:lnTo>
                      <a:cubicBezTo>
                        <a:pt x="946" y="2458"/>
                        <a:pt x="1009" y="2458"/>
                        <a:pt x="1040" y="2458"/>
                      </a:cubicBezTo>
                      <a:cubicBezTo>
                        <a:pt x="1135" y="2458"/>
                        <a:pt x="1198" y="2427"/>
                        <a:pt x="1261" y="2364"/>
                      </a:cubicBezTo>
                      <a:cubicBezTo>
                        <a:pt x="1324" y="2332"/>
                        <a:pt x="1450" y="2269"/>
                        <a:pt x="1481" y="2175"/>
                      </a:cubicBezTo>
                      <a:lnTo>
                        <a:pt x="1796" y="1198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7"/>
                <p:cNvSpPr/>
                <p:nvPr/>
              </p:nvSpPr>
              <p:spPr>
                <a:xfrm>
                  <a:off x="-16980125" y="4219675"/>
                  <a:ext cx="614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" h="1828" extrusionOk="0">
                      <a:moveTo>
                        <a:pt x="252" y="1"/>
                      </a:moveTo>
                      <a:cubicBezTo>
                        <a:pt x="221" y="253"/>
                        <a:pt x="158" y="442"/>
                        <a:pt x="0" y="631"/>
                      </a:cubicBezTo>
                      <a:lnTo>
                        <a:pt x="1166" y="1828"/>
                      </a:lnTo>
                      <a:lnTo>
                        <a:pt x="2142" y="1513"/>
                      </a:lnTo>
                      <a:cubicBezTo>
                        <a:pt x="2268" y="1450"/>
                        <a:pt x="2363" y="1387"/>
                        <a:pt x="2394" y="1261"/>
                      </a:cubicBezTo>
                      <a:cubicBezTo>
                        <a:pt x="2426" y="1135"/>
                        <a:pt x="2457" y="1009"/>
                        <a:pt x="2394" y="946"/>
                      </a:cubicBezTo>
                      <a:lnTo>
                        <a:pt x="195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7"/>
                <p:cNvSpPr/>
                <p:nvPr/>
              </p:nvSpPr>
              <p:spPr>
                <a:xfrm>
                  <a:off x="-17070725" y="4247250"/>
                  <a:ext cx="44925" cy="6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2452" extrusionOk="0">
                      <a:moveTo>
                        <a:pt x="1167" y="0"/>
                      </a:moveTo>
                      <a:lnTo>
                        <a:pt x="1" y="1197"/>
                      </a:lnTo>
                      <a:lnTo>
                        <a:pt x="316" y="2174"/>
                      </a:lnTo>
                      <a:cubicBezTo>
                        <a:pt x="348" y="2300"/>
                        <a:pt x="411" y="2332"/>
                        <a:pt x="505" y="2363"/>
                      </a:cubicBezTo>
                      <a:cubicBezTo>
                        <a:pt x="578" y="2418"/>
                        <a:pt x="641" y="2452"/>
                        <a:pt x="711" y="2452"/>
                      </a:cubicBezTo>
                      <a:cubicBezTo>
                        <a:pt x="762" y="2452"/>
                        <a:pt x="817" y="2434"/>
                        <a:pt x="883" y="2395"/>
                      </a:cubicBezTo>
                      <a:lnTo>
                        <a:pt x="1797" y="1922"/>
                      </a:lnTo>
                      <a:lnTo>
                        <a:pt x="1797" y="284"/>
                      </a:lnTo>
                      <a:cubicBezTo>
                        <a:pt x="1576" y="221"/>
                        <a:pt x="1356" y="158"/>
                        <a:pt x="1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7"/>
                <p:cNvSpPr/>
                <p:nvPr/>
              </p:nvSpPr>
              <p:spPr>
                <a:xfrm>
                  <a:off x="-17115600" y="4218900"/>
                  <a:ext cx="61450" cy="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" h="1796" extrusionOk="0">
                      <a:moveTo>
                        <a:pt x="536" y="0"/>
                      </a:moveTo>
                      <a:lnTo>
                        <a:pt x="536" y="32"/>
                      </a:lnTo>
                      <a:lnTo>
                        <a:pt x="63" y="945"/>
                      </a:lnTo>
                      <a:cubicBezTo>
                        <a:pt x="0" y="1071"/>
                        <a:pt x="0" y="1166"/>
                        <a:pt x="63" y="1260"/>
                      </a:cubicBezTo>
                      <a:cubicBezTo>
                        <a:pt x="95" y="1386"/>
                        <a:pt x="158" y="1449"/>
                        <a:pt x="284" y="1481"/>
                      </a:cubicBezTo>
                      <a:lnTo>
                        <a:pt x="1260" y="1796"/>
                      </a:lnTo>
                      <a:lnTo>
                        <a:pt x="2458" y="630"/>
                      </a:lnTo>
                      <a:cubicBezTo>
                        <a:pt x="2332" y="441"/>
                        <a:pt x="2269" y="221"/>
                        <a:pt x="21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9" name="Google Shape;399;p37"/>
            <p:cNvGrpSpPr/>
            <p:nvPr/>
          </p:nvGrpSpPr>
          <p:grpSpPr>
            <a:xfrm>
              <a:off x="1604962" y="3519271"/>
              <a:ext cx="1198043" cy="210331"/>
              <a:chOff x="1026623" y="2953314"/>
              <a:chExt cx="5688711" cy="1008300"/>
            </a:xfrm>
          </p:grpSpPr>
          <p:sp>
            <p:nvSpPr>
              <p:cNvPr id="400" name="Google Shape;400;p37"/>
              <p:cNvSpPr/>
              <p:nvPr/>
            </p:nvSpPr>
            <p:spPr>
              <a:xfrm>
                <a:off x="1026623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2183600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3340578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4497556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5654534" y="2953314"/>
                <a:ext cx="1060800" cy="10083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5" name="Google Shape;405;p37"/>
          <p:cNvSpPr txBox="1">
            <a:spLocks noGrp="1"/>
          </p:cNvSpPr>
          <p:nvPr>
            <p:ph type="subTitle" idx="1"/>
          </p:nvPr>
        </p:nvSpPr>
        <p:spPr>
          <a:xfrm>
            <a:off x="4991699" y="1236311"/>
            <a:ext cx="3069900" cy="323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SN" dirty="0"/>
              <a:t>Machine :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Dell Inspiron 14 5000 2-in-1</a:t>
            </a:r>
            <a:endParaRPr lang="fr-SN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fr-S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SN" dirty="0"/>
              <a:t>Ram : </a:t>
            </a:r>
            <a:r>
              <a:rPr lang="fr-SN" b="1" dirty="0"/>
              <a:t>8 GB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SN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SN" dirty="0"/>
              <a:t>Processeur :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11th Gen Intel(R) Core(TM) i7-1165G7 @ 2.80GHz   1.69 GHz</a:t>
            </a: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fr-S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SN" dirty="0"/>
              <a:t>Outil de Développement : </a:t>
            </a:r>
            <a:r>
              <a:rPr lang="fr-SN" b="1" dirty="0"/>
              <a:t>Visual Studio Code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SN" dirty="0"/>
          </a:p>
        </p:txBody>
      </p:sp>
      <p:grpSp>
        <p:nvGrpSpPr>
          <p:cNvPr id="2" name="Google Shape;1069;p63">
            <a:extLst>
              <a:ext uri="{FF2B5EF4-FFF2-40B4-BE49-F238E27FC236}">
                <a16:creationId xmlns:a16="http://schemas.microsoft.com/office/drawing/2014/main" id="{0E87EC1C-0ECF-916F-AA2E-1A36E3B9D5AC}"/>
              </a:ext>
            </a:extLst>
          </p:cNvPr>
          <p:cNvGrpSpPr/>
          <p:nvPr/>
        </p:nvGrpSpPr>
        <p:grpSpPr>
          <a:xfrm>
            <a:off x="77721" y="372071"/>
            <a:ext cx="3849933" cy="2745302"/>
            <a:chOff x="1266417" y="1859094"/>
            <a:chExt cx="3849933" cy="2745302"/>
          </a:xfrm>
        </p:grpSpPr>
        <p:sp>
          <p:nvSpPr>
            <p:cNvPr id="3" name="Google Shape;1070;p63">
              <a:extLst>
                <a:ext uri="{FF2B5EF4-FFF2-40B4-BE49-F238E27FC236}">
                  <a16:creationId xmlns:a16="http://schemas.microsoft.com/office/drawing/2014/main" id="{5563B10E-0716-7921-26E5-D62D35C7E20B}"/>
                </a:ext>
              </a:extLst>
            </p:cNvPr>
            <p:cNvSpPr/>
            <p:nvPr/>
          </p:nvSpPr>
          <p:spPr>
            <a:xfrm>
              <a:off x="2873500" y="4080951"/>
              <a:ext cx="635776" cy="462529"/>
            </a:xfrm>
            <a:custGeom>
              <a:avLst/>
              <a:gdLst/>
              <a:ahLst/>
              <a:cxnLst/>
              <a:rect l="l" t="t" r="r" b="b"/>
              <a:pathLst>
                <a:path w="30460" h="16972" extrusionOk="0">
                  <a:moveTo>
                    <a:pt x="3812" y="0"/>
                  </a:moveTo>
                  <a:lnTo>
                    <a:pt x="1" y="16971"/>
                  </a:lnTo>
                  <a:lnTo>
                    <a:pt x="30459" y="16971"/>
                  </a:lnTo>
                  <a:lnTo>
                    <a:pt x="266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1;p63">
              <a:extLst>
                <a:ext uri="{FF2B5EF4-FFF2-40B4-BE49-F238E27FC236}">
                  <a16:creationId xmlns:a16="http://schemas.microsoft.com/office/drawing/2014/main" id="{5C9CD02D-DB10-05BF-FFB7-B3A0FA9095A0}"/>
                </a:ext>
              </a:extLst>
            </p:cNvPr>
            <p:cNvSpPr/>
            <p:nvPr/>
          </p:nvSpPr>
          <p:spPr>
            <a:xfrm>
              <a:off x="1266417" y="1859094"/>
              <a:ext cx="3849933" cy="2330219"/>
            </a:xfrm>
            <a:custGeom>
              <a:avLst/>
              <a:gdLst/>
              <a:ahLst/>
              <a:cxnLst/>
              <a:rect l="l" t="t" r="r" b="b"/>
              <a:pathLst>
                <a:path w="184450" h="111654" extrusionOk="0">
                  <a:moveTo>
                    <a:pt x="5240" y="0"/>
                  </a:moveTo>
                  <a:cubicBezTo>
                    <a:pt x="2352" y="0"/>
                    <a:pt x="0" y="2353"/>
                    <a:pt x="0" y="5241"/>
                  </a:cubicBezTo>
                  <a:lnTo>
                    <a:pt x="0" y="106413"/>
                  </a:lnTo>
                  <a:cubicBezTo>
                    <a:pt x="0" y="109301"/>
                    <a:pt x="2352" y="111653"/>
                    <a:pt x="5240" y="111653"/>
                  </a:cubicBezTo>
                  <a:lnTo>
                    <a:pt x="179210" y="111653"/>
                  </a:lnTo>
                  <a:cubicBezTo>
                    <a:pt x="182098" y="111653"/>
                    <a:pt x="184450" y="109301"/>
                    <a:pt x="184450" y="106413"/>
                  </a:cubicBezTo>
                  <a:lnTo>
                    <a:pt x="184450" y="5241"/>
                  </a:lnTo>
                  <a:cubicBezTo>
                    <a:pt x="184450" y="2353"/>
                    <a:pt x="182098" y="0"/>
                    <a:pt x="179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2;p63">
              <a:extLst>
                <a:ext uri="{FF2B5EF4-FFF2-40B4-BE49-F238E27FC236}">
                  <a16:creationId xmlns:a16="http://schemas.microsoft.com/office/drawing/2014/main" id="{CAF5E1FD-7241-A27E-B416-B57F4DA35054}"/>
                </a:ext>
              </a:extLst>
            </p:cNvPr>
            <p:cNvSpPr/>
            <p:nvPr/>
          </p:nvSpPr>
          <p:spPr>
            <a:xfrm>
              <a:off x="3144462" y="1919993"/>
              <a:ext cx="82050" cy="70436"/>
            </a:xfrm>
            <a:custGeom>
              <a:avLst/>
              <a:gdLst/>
              <a:ahLst/>
              <a:cxnLst/>
              <a:rect l="l" t="t" r="r" b="b"/>
              <a:pathLst>
                <a:path w="3931" h="3375" extrusionOk="0">
                  <a:moveTo>
                    <a:pt x="2233" y="0"/>
                  </a:moveTo>
                  <a:cubicBezTo>
                    <a:pt x="744" y="0"/>
                    <a:pt x="0" y="1816"/>
                    <a:pt x="1042" y="2888"/>
                  </a:cubicBezTo>
                  <a:cubicBezTo>
                    <a:pt x="1387" y="3224"/>
                    <a:pt x="1809" y="3374"/>
                    <a:pt x="2223" y="3374"/>
                  </a:cubicBezTo>
                  <a:cubicBezTo>
                    <a:pt x="3095" y="3374"/>
                    <a:pt x="3930" y="2707"/>
                    <a:pt x="3930" y="1697"/>
                  </a:cubicBezTo>
                  <a:cubicBezTo>
                    <a:pt x="3930" y="774"/>
                    <a:pt x="3186" y="0"/>
                    <a:pt x="2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73;p63">
              <a:extLst>
                <a:ext uri="{FF2B5EF4-FFF2-40B4-BE49-F238E27FC236}">
                  <a16:creationId xmlns:a16="http://schemas.microsoft.com/office/drawing/2014/main" id="{AFFD06CF-3F67-9F03-E59C-C4077B660BE0}"/>
                </a:ext>
              </a:extLst>
            </p:cNvPr>
            <p:cNvSpPr/>
            <p:nvPr/>
          </p:nvSpPr>
          <p:spPr>
            <a:xfrm>
              <a:off x="3135132" y="4037046"/>
              <a:ext cx="112503" cy="112489"/>
            </a:xfrm>
            <a:custGeom>
              <a:avLst/>
              <a:gdLst/>
              <a:ahLst/>
              <a:cxnLst/>
              <a:rect l="l" t="t" r="r" b="b"/>
              <a:pathLst>
                <a:path w="5390" h="5390" extrusionOk="0">
                  <a:moveTo>
                    <a:pt x="2680" y="1"/>
                  </a:moveTo>
                  <a:cubicBezTo>
                    <a:pt x="1221" y="1"/>
                    <a:pt x="0" y="1221"/>
                    <a:pt x="0" y="2680"/>
                  </a:cubicBezTo>
                  <a:cubicBezTo>
                    <a:pt x="0" y="4169"/>
                    <a:pt x="1221" y="5390"/>
                    <a:pt x="2680" y="5390"/>
                  </a:cubicBezTo>
                  <a:cubicBezTo>
                    <a:pt x="4169" y="5390"/>
                    <a:pt x="5390" y="4169"/>
                    <a:pt x="5390" y="2680"/>
                  </a:cubicBezTo>
                  <a:cubicBezTo>
                    <a:pt x="5390" y="1221"/>
                    <a:pt x="4169" y="1"/>
                    <a:pt x="2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4;p63">
              <a:extLst>
                <a:ext uri="{FF2B5EF4-FFF2-40B4-BE49-F238E27FC236}">
                  <a16:creationId xmlns:a16="http://schemas.microsoft.com/office/drawing/2014/main" id="{F9AF91AE-8B1A-EFFD-6D35-690032666146}"/>
                </a:ext>
              </a:extLst>
            </p:cNvPr>
            <p:cNvSpPr/>
            <p:nvPr/>
          </p:nvSpPr>
          <p:spPr>
            <a:xfrm>
              <a:off x="2490672" y="4543477"/>
              <a:ext cx="1401421" cy="60920"/>
            </a:xfrm>
            <a:custGeom>
              <a:avLst/>
              <a:gdLst/>
              <a:ahLst/>
              <a:cxnLst/>
              <a:rect l="l" t="t" r="r" b="b"/>
              <a:pathLst>
                <a:path w="67142" h="2919" extrusionOk="0">
                  <a:moveTo>
                    <a:pt x="1936" y="0"/>
                  </a:moveTo>
                  <a:cubicBezTo>
                    <a:pt x="1" y="0"/>
                    <a:pt x="1" y="2918"/>
                    <a:pt x="1936" y="2918"/>
                  </a:cubicBezTo>
                  <a:lnTo>
                    <a:pt x="65206" y="2918"/>
                  </a:lnTo>
                  <a:cubicBezTo>
                    <a:pt x="67141" y="2918"/>
                    <a:pt x="67141" y="0"/>
                    <a:pt x="65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080;p63">
            <a:extLst>
              <a:ext uri="{FF2B5EF4-FFF2-40B4-BE49-F238E27FC236}">
                <a16:creationId xmlns:a16="http://schemas.microsoft.com/office/drawing/2014/main" id="{710AFE16-F77C-AE95-B369-35FDD9CF04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65" y="547732"/>
            <a:ext cx="3459651" cy="194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387271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Business Plan by Slidesgo">
  <a:themeElements>
    <a:clrScheme name="Simple Light">
      <a:dk1>
        <a:srgbClr val="916452"/>
      </a:dk1>
      <a:lt1>
        <a:srgbClr val="FFFFFF"/>
      </a:lt1>
      <a:dk2>
        <a:srgbClr val="FFF6EC"/>
      </a:dk2>
      <a:lt2>
        <a:srgbClr val="FFC0A7"/>
      </a:lt2>
      <a:accent1>
        <a:srgbClr val="FED3C2"/>
      </a:accent1>
      <a:accent2>
        <a:srgbClr val="C7D8D0"/>
      </a:accent2>
      <a:accent3>
        <a:srgbClr val="E1EAE7"/>
      </a:accent3>
      <a:accent4>
        <a:srgbClr val="FFF6EC"/>
      </a:accent4>
      <a:accent5>
        <a:srgbClr val="FED3C2"/>
      </a:accent5>
      <a:accent6>
        <a:srgbClr val="C7D8D0"/>
      </a:accent6>
      <a:hlink>
        <a:srgbClr val="8C62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949</Words>
  <Application>Microsoft Office PowerPoint</Application>
  <PresentationFormat>Affichage à l'écran (16:9)</PresentationFormat>
  <Paragraphs>231</Paragraphs>
  <Slides>58</Slides>
  <Notes>57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5" baseType="lpstr">
      <vt:lpstr>Arial</vt:lpstr>
      <vt:lpstr>Carter One</vt:lpstr>
      <vt:lpstr>Roboto</vt:lpstr>
      <vt:lpstr>Calibri</vt:lpstr>
      <vt:lpstr>Wingdings</vt:lpstr>
      <vt:lpstr>Livvic</vt:lpstr>
      <vt:lpstr>Hotel Business Plan by Slidesgo</vt:lpstr>
      <vt:lpstr>Gestion Hôtelière </vt:lpstr>
      <vt:lpstr>PLAN</vt:lpstr>
      <vt:lpstr>Rappel des Objectif</vt:lpstr>
      <vt:lpstr>Organisation de l’équipe</vt:lpstr>
      <vt:lpstr>1-    Affectations des tâches  </vt:lpstr>
      <vt:lpstr>2-    Diagramme de Gantt  </vt:lpstr>
      <vt:lpstr>Paramètres de l’environnement matériel de test</vt:lpstr>
      <vt:lpstr>Base de Données</vt:lpstr>
      <vt:lpstr>API REST</vt:lpstr>
      <vt:lpstr>Application Desktop</vt:lpstr>
      <vt:lpstr>Application Mobile</vt:lpstr>
      <vt:lpstr>Paramètres de configuration</vt:lpstr>
      <vt:lpstr>IV. Paramètres de configuration</vt:lpstr>
      <vt:lpstr>IV. Paramètres de configuration</vt:lpstr>
      <vt:lpstr>IV. Paramètres de configuration</vt:lpstr>
      <vt:lpstr>IV. Paramètres de configuration</vt:lpstr>
      <vt:lpstr>IV. Paramètres de configuration</vt:lpstr>
      <vt:lpstr>Captures  d’écran commentées des différents modules</vt:lpstr>
      <vt:lpstr>BASE DE DONNEES</vt:lpstr>
      <vt:lpstr>BASE DE DONNEES</vt:lpstr>
      <vt:lpstr>BASE DE DONNEES</vt:lpstr>
      <vt:lpstr>BASE DE DONNEES</vt:lpstr>
      <vt:lpstr>BASE DE DONNEES</vt:lpstr>
      <vt:lpstr>BASE DE DONNEES</vt:lpstr>
      <vt:lpstr>BASE DE DONNEES</vt:lpstr>
      <vt:lpstr>BASE DE DONNEES</vt:lpstr>
      <vt:lpstr>API REST</vt:lpstr>
      <vt:lpstr>API REST</vt:lpstr>
      <vt:lpstr>API REST</vt:lpstr>
      <vt:lpstr>API REST</vt:lpstr>
      <vt:lpstr>API REST</vt:lpstr>
      <vt:lpstr>API REST</vt:lpstr>
      <vt:lpstr>API REST</vt:lpstr>
      <vt:lpstr>API REST</vt:lpstr>
      <vt:lpstr>API REST</vt:lpstr>
      <vt:lpstr>API REST</vt:lpstr>
      <vt:lpstr>API REST</vt:lpstr>
      <vt:lpstr>API REST</vt:lpstr>
      <vt:lpstr>APPLICATION DESKTOP  Menu principale</vt:lpstr>
      <vt:lpstr>APPLICATION DESKTOP  Options de réservations</vt:lpstr>
      <vt:lpstr>APPLICATION DESKTOP  Options des chambres </vt:lpstr>
      <vt:lpstr>APPLICATION DESKTOP  Formulaire de réservation</vt:lpstr>
      <vt:lpstr>APPLICATION DESKTOP  Liste des chambres </vt:lpstr>
      <vt:lpstr>APPLICATION DESKTOP  Liste des chambres occupées</vt:lpstr>
      <vt:lpstr>APPLICATION DESKTOP  Liste des chambres réservées</vt:lpstr>
      <vt:lpstr>APPLICATION DESKTOP  Liste des clients actuel de l’hôtel</vt:lpstr>
      <vt:lpstr>APPLICATION MOBILE</vt:lpstr>
      <vt:lpstr>APPLICATION MOBILE</vt:lpstr>
      <vt:lpstr>APPLICATION MOBILE</vt:lpstr>
      <vt:lpstr>APPLICATION MOBILE</vt:lpstr>
      <vt:lpstr>APPLICATION MOBILE</vt:lpstr>
      <vt:lpstr>APPLICATION MOBILE</vt:lpstr>
      <vt:lpstr>APPLICATION MOBILE</vt:lpstr>
      <vt:lpstr>APPLICATION MOBILE</vt:lpstr>
      <vt:lpstr>APPLICATION MOBILE</vt:lpstr>
      <vt:lpstr>APPLICATION MOBILE</vt:lpstr>
      <vt:lpstr>APPLICATION MOBILE</vt:lpstr>
      <vt:lpstr>MERCI DE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Hôtelière</dc:title>
  <dc:creator>LENOVO</dc:creator>
  <cp:lastModifiedBy>Ibrahima SOW</cp:lastModifiedBy>
  <cp:revision>23</cp:revision>
  <dcterms:modified xsi:type="dcterms:W3CDTF">2023-03-22T00:08:48Z</dcterms:modified>
</cp:coreProperties>
</file>